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58" r:id="rId2"/>
    <p:sldId id="543" r:id="rId3"/>
    <p:sldId id="559" r:id="rId4"/>
    <p:sldId id="529" r:id="rId5"/>
    <p:sldId id="530" r:id="rId6"/>
    <p:sldId id="538" r:id="rId7"/>
    <p:sldId id="497" r:id="rId8"/>
    <p:sldId id="533" r:id="rId9"/>
    <p:sldId id="491" r:id="rId10"/>
    <p:sldId id="541" r:id="rId11"/>
    <p:sldId id="492" r:id="rId12"/>
    <p:sldId id="493" r:id="rId13"/>
    <p:sldId id="536" r:id="rId14"/>
    <p:sldId id="535" r:id="rId15"/>
    <p:sldId id="555" r:id="rId16"/>
    <p:sldId id="557" r:id="rId17"/>
    <p:sldId id="496" r:id="rId18"/>
    <p:sldId id="501" r:id="rId19"/>
    <p:sldId id="546" r:id="rId20"/>
    <p:sldId id="553" r:id="rId21"/>
    <p:sldId id="542" r:id="rId22"/>
    <p:sldId id="558" r:id="rId23"/>
    <p:sldId id="527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 David" initials="CD" lastIdx="14" clrIdx="0">
    <p:extLst>
      <p:ext uri="{19B8F6BF-5375-455C-9EA6-DF929625EA0E}">
        <p15:presenceInfo xmlns:p15="http://schemas.microsoft.com/office/powerpoint/2012/main" userId="461750471_tp_dropbox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3C3"/>
    <a:srgbClr val="AEC86D"/>
    <a:srgbClr val="E38F90"/>
    <a:srgbClr val="ECC261"/>
    <a:srgbClr val="F6F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2041"/>
  </p:normalViewPr>
  <p:slideViewPr>
    <p:cSldViewPr snapToGrid="0" showGuides="1">
      <p:cViewPr varScale="1">
        <p:scale>
          <a:sx n="112" d="100"/>
          <a:sy n="112" d="100"/>
        </p:scale>
        <p:origin x="552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E6BCC-200C-4D92-B317-FC051C29FAFE}" type="datetimeFigureOut">
              <a:rPr lang="zh-CN" altLang="en-US" smtClean="0"/>
              <a:t>2025/7/29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48640-275A-47DB-86DC-425DB83474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83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48640-275A-47DB-86DC-425DB83474C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406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62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15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87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33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491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42020-395C-A362-F025-28037B765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B5FA54D3-7E4B-9374-FC02-24759ADCCF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6FFA16CB-C83E-C5B8-29D2-4B2A2E3396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17E87527-473F-9002-B7FD-C69DD33795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46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73722-B3E1-7289-C865-07A63A198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922D19AB-3D41-6328-EF89-9D94366FC1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8FBC2F7B-BFE5-5243-3156-F6B3EFF78E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4D6D8D8D-7AF5-55F9-CCF5-67C0288A9D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16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35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43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18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07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19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79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291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20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193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21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80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23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53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B03E2-19B7-2984-2BBE-290C59672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016D9917-9AD4-15A6-9B0E-E44B204EE0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29F92FF8-3A15-B002-386E-155C3F9C12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dirty="0"/>
              <a:t>Comic style.  A boy and a girl holding hands in a forest. It is getting dark. Two dogs following them. 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dirty="0"/>
              <a:t>Doraemon style. A girl in the foreground with short hair and big eyes, looking at a robot from the future and feeling amazed. Background is a suburban area in Japan.</a:t>
            </a: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0C34C835-770B-630D-B20F-5679476B45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16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56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73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78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64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3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82E91AB3-41F2-498F-934F-3B9235D7A6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CD877C2-A05E-4585-8F71-EA5BB395F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C0B57099-27BC-44FC-B03C-59BF42858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DEE882E-0042-4466-A8DE-72BBC4E39B64}" type="slidenum">
              <a:rPr lang="zh-CN" altLang="en-US" smtClean="0">
                <a:latin typeface="Calibri" panose="020F0502020204030204" pitchFamily="34" charset="0"/>
              </a:rPr>
              <a:pPr/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09E8424-D6DA-4CFD-B8D3-D0C1DFBF7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2" t="18492" r="5572" b="143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5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879EEDF4-EBC3-4945-BA55-5B82F12F79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56203" y="2420673"/>
            <a:ext cx="2370682" cy="2377051"/>
          </a:xfrm>
          <a:custGeom>
            <a:avLst/>
            <a:gdLst>
              <a:gd name="connsiteX0" fmla="*/ 1081685 w 2370682"/>
              <a:gd name="connsiteY0" fmla="*/ 321 h 2377051"/>
              <a:gd name="connsiteX1" fmla="*/ 1252147 w 2370682"/>
              <a:gd name="connsiteY1" fmla="*/ 61218 h 2377051"/>
              <a:gd name="connsiteX2" fmla="*/ 2245839 w 2370682"/>
              <a:gd name="connsiteY2" fmla="*/ 800414 h 2377051"/>
              <a:gd name="connsiteX3" fmla="*/ 2309465 w 2370682"/>
              <a:gd name="connsiteY3" fmla="*/ 1233648 h 2377051"/>
              <a:gd name="connsiteX4" fmla="*/ 1551771 w 2370682"/>
              <a:gd name="connsiteY4" fmla="*/ 2252208 h 2377051"/>
              <a:gd name="connsiteX5" fmla="*/ 1118537 w 2370682"/>
              <a:gd name="connsiteY5" fmla="*/ 2315834 h 2377051"/>
              <a:gd name="connsiteX6" fmla="*/ 124844 w 2370682"/>
              <a:gd name="connsiteY6" fmla="*/ 1576638 h 2377051"/>
              <a:gd name="connsiteX7" fmla="*/ 61218 w 2370682"/>
              <a:gd name="connsiteY7" fmla="*/ 1143404 h 2377051"/>
              <a:gd name="connsiteX8" fmla="*/ 818912 w 2370682"/>
              <a:gd name="connsiteY8" fmla="*/ 124844 h 2377051"/>
              <a:gd name="connsiteX9" fmla="*/ 1081685 w 2370682"/>
              <a:gd name="connsiteY9" fmla="*/ 321 h 237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0682" h="2377051">
                <a:moveTo>
                  <a:pt x="1081685" y="321"/>
                </a:moveTo>
                <a:cubicBezTo>
                  <a:pt x="1141262" y="3029"/>
                  <a:pt x="1200695" y="22944"/>
                  <a:pt x="1252147" y="61218"/>
                </a:cubicBezTo>
                <a:lnTo>
                  <a:pt x="2245839" y="800414"/>
                </a:lnTo>
                <a:cubicBezTo>
                  <a:pt x="2383043" y="902478"/>
                  <a:pt x="2411529" y="1096445"/>
                  <a:pt x="2309465" y="1233648"/>
                </a:cubicBezTo>
                <a:lnTo>
                  <a:pt x="1551771" y="2252208"/>
                </a:lnTo>
                <a:cubicBezTo>
                  <a:pt x="1449707" y="2389412"/>
                  <a:pt x="1255740" y="2417898"/>
                  <a:pt x="1118537" y="2315834"/>
                </a:cubicBezTo>
                <a:lnTo>
                  <a:pt x="124844" y="1576638"/>
                </a:lnTo>
                <a:cubicBezTo>
                  <a:pt x="-12360" y="1474574"/>
                  <a:pt x="-40846" y="1280608"/>
                  <a:pt x="61218" y="1143404"/>
                </a:cubicBezTo>
                <a:lnTo>
                  <a:pt x="818912" y="124844"/>
                </a:lnTo>
                <a:cubicBezTo>
                  <a:pt x="882703" y="39092"/>
                  <a:pt x="982392" y="-4193"/>
                  <a:pt x="1081685" y="3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EE23E76F-76F1-4249-878A-1BD3EA488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65430" y="3594466"/>
            <a:ext cx="2022631" cy="2049006"/>
          </a:xfrm>
          <a:custGeom>
            <a:avLst/>
            <a:gdLst>
              <a:gd name="connsiteX0" fmla="*/ 467047 w 2022631"/>
              <a:gd name="connsiteY0" fmla="*/ 594 h 2049006"/>
              <a:gd name="connsiteX1" fmla="*/ 529715 w 2022631"/>
              <a:gd name="connsiteY1" fmla="*/ 3060 h 2049006"/>
              <a:gd name="connsiteX2" fmla="*/ 1756111 w 2022631"/>
              <a:gd name="connsiteY2" fmla="*/ 175642 h 2049006"/>
              <a:gd name="connsiteX3" fmla="*/ 2019572 w 2022631"/>
              <a:gd name="connsiteY3" fmla="*/ 525397 h 2049006"/>
              <a:gd name="connsiteX4" fmla="*/ 1842671 w 2022631"/>
              <a:gd name="connsiteY4" fmla="*/ 1782486 h 2049006"/>
              <a:gd name="connsiteX5" fmla="*/ 1492916 w 2022631"/>
              <a:gd name="connsiteY5" fmla="*/ 2045947 h 2049006"/>
              <a:gd name="connsiteX6" fmla="*/ 266521 w 2022631"/>
              <a:gd name="connsiteY6" fmla="*/ 1873365 h 2049006"/>
              <a:gd name="connsiteX7" fmla="*/ 3060 w 2022631"/>
              <a:gd name="connsiteY7" fmla="*/ 1523611 h 2049006"/>
              <a:gd name="connsiteX8" fmla="*/ 179960 w 2022631"/>
              <a:gd name="connsiteY8" fmla="*/ 266522 h 2049006"/>
              <a:gd name="connsiteX9" fmla="*/ 467047 w 2022631"/>
              <a:gd name="connsiteY9" fmla="*/ 594 h 20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2631" h="2049006">
                <a:moveTo>
                  <a:pt x="467047" y="594"/>
                </a:moveTo>
                <a:cubicBezTo>
                  <a:pt x="487581" y="-682"/>
                  <a:pt x="508548" y="82"/>
                  <a:pt x="529715" y="3060"/>
                </a:cubicBezTo>
                <a:lnTo>
                  <a:pt x="1756111" y="175642"/>
                </a:lnTo>
                <a:cubicBezTo>
                  <a:pt x="1925445" y="199471"/>
                  <a:pt x="2043401" y="356062"/>
                  <a:pt x="2019572" y="525397"/>
                </a:cubicBezTo>
                <a:lnTo>
                  <a:pt x="1842671" y="1782486"/>
                </a:lnTo>
                <a:cubicBezTo>
                  <a:pt x="1818842" y="1951820"/>
                  <a:pt x="1662251" y="2069776"/>
                  <a:pt x="1492916" y="2045947"/>
                </a:cubicBezTo>
                <a:lnTo>
                  <a:pt x="266521" y="1873365"/>
                </a:lnTo>
                <a:cubicBezTo>
                  <a:pt x="97186" y="1849536"/>
                  <a:pt x="-20770" y="1692945"/>
                  <a:pt x="3060" y="1523611"/>
                </a:cubicBezTo>
                <a:lnTo>
                  <a:pt x="179960" y="266522"/>
                </a:lnTo>
                <a:cubicBezTo>
                  <a:pt x="200811" y="118354"/>
                  <a:pt x="323307" y="9523"/>
                  <a:pt x="467047" y="59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715AF4C1-9914-4F8E-80AA-6F717DAA1E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3083" y="3406943"/>
            <a:ext cx="2229078" cy="2246989"/>
          </a:xfrm>
          <a:custGeom>
            <a:avLst/>
            <a:gdLst>
              <a:gd name="connsiteX0" fmla="*/ 1477732 w 2229078"/>
              <a:gd name="connsiteY0" fmla="*/ 196 h 2246989"/>
              <a:gd name="connsiteX1" fmla="*/ 1756117 w 2229078"/>
              <a:gd name="connsiteY1" fmla="*/ 199338 h 2246989"/>
              <a:gd name="connsiteX2" fmla="*/ 2208654 w 2229078"/>
              <a:gd name="connsiteY2" fmla="*/ 1385414 h 2246989"/>
              <a:gd name="connsiteX3" fmla="*/ 2029742 w 2229078"/>
              <a:gd name="connsiteY3" fmla="*/ 1785077 h 2246989"/>
              <a:gd name="connsiteX4" fmla="*/ 872625 w 2229078"/>
              <a:gd name="connsiteY4" fmla="*/ 2226565 h 2246989"/>
              <a:gd name="connsiteX5" fmla="*/ 472962 w 2229078"/>
              <a:gd name="connsiteY5" fmla="*/ 2047652 h 2246989"/>
              <a:gd name="connsiteX6" fmla="*/ 20425 w 2229078"/>
              <a:gd name="connsiteY6" fmla="*/ 861577 h 2246989"/>
              <a:gd name="connsiteX7" fmla="*/ 199338 w 2229078"/>
              <a:gd name="connsiteY7" fmla="*/ 461914 h 2246989"/>
              <a:gd name="connsiteX8" fmla="*/ 1356454 w 2229078"/>
              <a:gd name="connsiteY8" fmla="*/ 20426 h 2246989"/>
              <a:gd name="connsiteX9" fmla="*/ 1477732 w 2229078"/>
              <a:gd name="connsiteY9" fmla="*/ 196 h 224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9078" h="2246989">
                <a:moveTo>
                  <a:pt x="1477732" y="196"/>
                </a:moveTo>
                <a:cubicBezTo>
                  <a:pt x="1598317" y="4497"/>
                  <a:pt x="1710399" y="79512"/>
                  <a:pt x="1756117" y="199338"/>
                </a:cubicBezTo>
                <a:lnTo>
                  <a:pt x="2208654" y="1385414"/>
                </a:lnTo>
                <a:cubicBezTo>
                  <a:pt x="2269612" y="1545182"/>
                  <a:pt x="2189510" y="1724118"/>
                  <a:pt x="2029742" y="1785077"/>
                </a:cubicBezTo>
                <a:lnTo>
                  <a:pt x="872625" y="2226565"/>
                </a:lnTo>
                <a:cubicBezTo>
                  <a:pt x="712856" y="2287523"/>
                  <a:pt x="533920" y="2207421"/>
                  <a:pt x="472962" y="2047652"/>
                </a:cubicBezTo>
                <a:lnTo>
                  <a:pt x="20425" y="861577"/>
                </a:lnTo>
                <a:cubicBezTo>
                  <a:pt x="-40533" y="701808"/>
                  <a:pt x="39569" y="522872"/>
                  <a:pt x="199338" y="461914"/>
                </a:cubicBezTo>
                <a:lnTo>
                  <a:pt x="1356454" y="20426"/>
                </a:lnTo>
                <a:cubicBezTo>
                  <a:pt x="1396396" y="5186"/>
                  <a:pt x="1437536" y="-1237"/>
                  <a:pt x="1477732" y="196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83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87B29708-9ED9-4A51-ABC2-9CCF39C83C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23142" y="2655852"/>
            <a:ext cx="2889870" cy="2544776"/>
          </a:xfrm>
          <a:custGeom>
            <a:avLst/>
            <a:gdLst>
              <a:gd name="connsiteX0" fmla="*/ 0 w 2889870"/>
              <a:gd name="connsiteY0" fmla="*/ 0 h 2544776"/>
              <a:gd name="connsiteX1" fmla="*/ 2889870 w 2889870"/>
              <a:gd name="connsiteY1" fmla="*/ 0 h 2544776"/>
              <a:gd name="connsiteX2" fmla="*/ 2889870 w 2889870"/>
              <a:gd name="connsiteY2" fmla="*/ 2544776 h 2544776"/>
              <a:gd name="connsiteX3" fmla="*/ 0 w 2889870"/>
              <a:gd name="connsiteY3" fmla="*/ 2544776 h 254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9870" h="2544776">
                <a:moveTo>
                  <a:pt x="0" y="0"/>
                </a:moveTo>
                <a:lnTo>
                  <a:pt x="2889870" y="0"/>
                </a:lnTo>
                <a:lnTo>
                  <a:pt x="2889870" y="2544776"/>
                </a:lnTo>
                <a:lnTo>
                  <a:pt x="0" y="25447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3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5DC6952-96CE-4501-8C56-ECD17B2552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8107" y="1721264"/>
            <a:ext cx="3180055" cy="1734395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1995354E-E491-45D3-9FCE-9D95331BA8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8107" y="4045365"/>
            <a:ext cx="3180055" cy="1734395"/>
          </a:xfrm>
          <a:custGeom>
            <a:avLst/>
            <a:gdLst>
              <a:gd name="connsiteX0" fmla="*/ 112857 w 3180055"/>
              <a:gd name="connsiteY0" fmla="*/ 0 h 1734395"/>
              <a:gd name="connsiteX1" fmla="*/ 3067198 w 3180055"/>
              <a:gd name="connsiteY1" fmla="*/ 0 h 1734395"/>
              <a:gd name="connsiteX2" fmla="*/ 3180055 w 3180055"/>
              <a:gd name="connsiteY2" fmla="*/ 112857 h 1734395"/>
              <a:gd name="connsiteX3" fmla="*/ 3180055 w 3180055"/>
              <a:gd name="connsiteY3" fmla="*/ 1621538 h 1734395"/>
              <a:gd name="connsiteX4" fmla="*/ 3067198 w 3180055"/>
              <a:gd name="connsiteY4" fmla="*/ 1734395 h 1734395"/>
              <a:gd name="connsiteX5" fmla="*/ 112857 w 3180055"/>
              <a:gd name="connsiteY5" fmla="*/ 1734395 h 1734395"/>
              <a:gd name="connsiteX6" fmla="*/ 0 w 3180055"/>
              <a:gd name="connsiteY6" fmla="*/ 1621538 h 1734395"/>
              <a:gd name="connsiteX7" fmla="*/ 0 w 3180055"/>
              <a:gd name="connsiteY7" fmla="*/ 112857 h 1734395"/>
              <a:gd name="connsiteX8" fmla="*/ 112857 w 3180055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0055" h="1734395">
                <a:moveTo>
                  <a:pt x="112857" y="0"/>
                </a:moveTo>
                <a:lnTo>
                  <a:pt x="3067198" y="0"/>
                </a:lnTo>
                <a:cubicBezTo>
                  <a:pt x="3129527" y="0"/>
                  <a:pt x="3180055" y="50528"/>
                  <a:pt x="3180055" y="112857"/>
                </a:cubicBezTo>
                <a:lnTo>
                  <a:pt x="3180055" y="1621538"/>
                </a:lnTo>
                <a:cubicBezTo>
                  <a:pt x="3180055" y="1683867"/>
                  <a:pt x="3129527" y="1734395"/>
                  <a:pt x="3067198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545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6BB5B8BB-CFB1-4C2E-BCC7-9932B12F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B998-13B6-48A5-B40E-6ECB74279714}" type="datetimeFigureOut">
              <a:rPr lang="zh-CN" altLang="en-US"/>
              <a:pPr>
                <a:defRPr/>
              </a:pPr>
              <a:t>2025/7/29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D96541C2-A00B-422C-A3CF-318324DC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86B286A8-36B2-4246-8C24-528F19FB7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134EF-645E-4FFB-B4AB-54F25A8494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19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29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40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1E41B967-9B2D-4304-BCC6-CC53AAE603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8888" y="21651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CD3DAD23-7025-4EC4-9662-174CFEB538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8888" y="41463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823B8A63-7EE4-449E-A129-1415353FB1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4113" y="21651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ADAD49C5-2BF0-4A04-B37D-5C7E927887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4113" y="4146337"/>
            <a:ext cx="1320800" cy="1320800"/>
          </a:xfrm>
          <a:custGeom>
            <a:avLst/>
            <a:gdLst>
              <a:gd name="connsiteX0" fmla="*/ 660400 w 1320800"/>
              <a:gd name="connsiteY0" fmla="*/ 0 h 1320800"/>
              <a:gd name="connsiteX1" fmla="*/ 1320800 w 1320800"/>
              <a:gd name="connsiteY1" fmla="*/ 660400 h 1320800"/>
              <a:gd name="connsiteX2" fmla="*/ 660400 w 1320800"/>
              <a:gd name="connsiteY2" fmla="*/ 1320800 h 1320800"/>
              <a:gd name="connsiteX3" fmla="*/ 0 w 1320800"/>
              <a:gd name="connsiteY3" fmla="*/ 660400 h 1320800"/>
              <a:gd name="connsiteX4" fmla="*/ 660400 w 1320800"/>
              <a:gd name="connsiteY4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1320800">
                <a:moveTo>
                  <a:pt x="660400" y="0"/>
                </a:moveTo>
                <a:cubicBezTo>
                  <a:pt x="1025129" y="0"/>
                  <a:pt x="1320800" y="295671"/>
                  <a:pt x="1320800" y="660400"/>
                </a:cubicBezTo>
                <a:cubicBezTo>
                  <a:pt x="1320800" y="1025129"/>
                  <a:pt x="1025129" y="1320800"/>
                  <a:pt x="660400" y="1320800"/>
                </a:cubicBezTo>
                <a:cubicBezTo>
                  <a:pt x="295671" y="1320800"/>
                  <a:pt x="0" y="1025129"/>
                  <a:pt x="0" y="660400"/>
                </a:cubicBezTo>
                <a:cubicBezTo>
                  <a:pt x="0" y="295671"/>
                  <a:pt x="295671" y="0"/>
                  <a:pt x="660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1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50E996A-39E9-403E-A142-E929A8D46F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17400" y="3211535"/>
            <a:ext cx="1147916" cy="1147916"/>
          </a:xfrm>
          <a:custGeom>
            <a:avLst/>
            <a:gdLst>
              <a:gd name="connsiteX0" fmla="*/ 573958 w 1147916"/>
              <a:gd name="connsiteY0" fmla="*/ 0 h 1147916"/>
              <a:gd name="connsiteX1" fmla="*/ 1147916 w 1147916"/>
              <a:gd name="connsiteY1" fmla="*/ 573958 h 1147916"/>
              <a:gd name="connsiteX2" fmla="*/ 573958 w 1147916"/>
              <a:gd name="connsiteY2" fmla="*/ 1147916 h 1147916"/>
              <a:gd name="connsiteX3" fmla="*/ 0 w 1147916"/>
              <a:gd name="connsiteY3" fmla="*/ 573958 h 1147916"/>
              <a:gd name="connsiteX4" fmla="*/ 573958 w 1147916"/>
              <a:gd name="connsiteY4" fmla="*/ 0 h 114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7916" h="1147916">
                <a:moveTo>
                  <a:pt x="573958" y="0"/>
                </a:moveTo>
                <a:cubicBezTo>
                  <a:pt x="890946" y="0"/>
                  <a:pt x="1147916" y="256970"/>
                  <a:pt x="1147916" y="573958"/>
                </a:cubicBezTo>
                <a:cubicBezTo>
                  <a:pt x="1147916" y="890946"/>
                  <a:pt x="890946" y="1147916"/>
                  <a:pt x="573958" y="1147916"/>
                </a:cubicBezTo>
                <a:cubicBezTo>
                  <a:pt x="256970" y="1147916"/>
                  <a:pt x="0" y="890946"/>
                  <a:pt x="0" y="573958"/>
                </a:cubicBezTo>
                <a:cubicBezTo>
                  <a:pt x="0" y="256970"/>
                  <a:pt x="256970" y="0"/>
                  <a:pt x="57395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innerShdw blurRad="63500">
              <a:schemeClr val="accent2">
                <a:lumMod val="60000"/>
                <a:lumOff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lvl1pPr>
              <a:defRPr lang="zh-CN" altLang="en-US" sz="20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412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89074C9-A664-44C7-8C8D-A503BD611D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6413" y="1612428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619FCF9-3191-46FA-864C-4F186B75B7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6413" y="4006005"/>
            <a:ext cx="3976688" cy="1734395"/>
          </a:xfrm>
          <a:custGeom>
            <a:avLst/>
            <a:gdLst>
              <a:gd name="connsiteX0" fmla="*/ 112857 w 3976688"/>
              <a:gd name="connsiteY0" fmla="*/ 0 h 1734395"/>
              <a:gd name="connsiteX1" fmla="*/ 3863831 w 3976688"/>
              <a:gd name="connsiteY1" fmla="*/ 0 h 1734395"/>
              <a:gd name="connsiteX2" fmla="*/ 3976688 w 3976688"/>
              <a:gd name="connsiteY2" fmla="*/ 112857 h 1734395"/>
              <a:gd name="connsiteX3" fmla="*/ 3976688 w 3976688"/>
              <a:gd name="connsiteY3" fmla="*/ 1621538 h 1734395"/>
              <a:gd name="connsiteX4" fmla="*/ 3863831 w 3976688"/>
              <a:gd name="connsiteY4" fmla="*/ 1734395 h 1734395"/>
              <a:gd name="connsiteX5" fmla="*/ 112857 w 3976688"/>
              <a:gd name="connsiteY5" fmla="*/ 1734395 h 1734395"/>
              <a:gd name="connsiteX6" fmla="*/ 0 w 3976688"/>
              <a:gd name="connsiteY6" fmla="*/ 1621538 h 1734395"/>
              <a:gd name="connsiteX7" fmla="*/ 0 w 3976688"/>
              <a:gd name="connsiteY7" fmla="*/ 112857 h 1734395"/>
              <a:gd name="connsiteX8" fmla="*/ 112857 w 3976688"/>
              <a:gd name="connsiteY8" fmla="*/ 0 h 17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6688" h="1734395">
                <a:moveTo>
                  <a:pt x="112857" y="0"/>
                </a:moveTo>
                <a:lnTo>
                  <a:pt x="3863831" y="0"/>
                </a:lnTo>
                <a:cubicBezTo>
                  <a:pt x="3926160" y="0"/>
                  <a:pt x="3976688" y="50528"/>
                  <a:pt x="3976688" y="112857"/>
                </a:cubicBezTo>
                <a:lnTo>
                  <a:pt x="3976688" y="1621538"/>
                </a:lnTo>
                <a:cubicBezTo>
                  <a:pt x="3976688" y="1683867"/>
                  <a:pt x="3926160" y="1734395"/>
                  <a:pt x="3863831" y="1734395"/>
                </a:cubicBezTo>
                <a:lnTo>
                  <a:pt x="112857" y="1734395"/>
                </a:lnTo>
                <a:cubicBezTo>
                  <a:pt x="50528" y="1734395"/>
                  <a:pt x="0" y="1683867"/>
                  <a:pt x="0" y="1621538"/>
                </a:cubicBezTo>
                <a:lnTo>
                  <a:pt x="0" y="112857"/>
                </a:lnTo>
                <a:cubicBezTo>
                  <a:pt x="0" y="50528"/>
                  <a:pt x="50528" y="0"/>
                  <a:pt x="1128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11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0F985E73-065D-498D-97AE-420972DC68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1105" y="2671407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5794DACB-660F-4672-BA01-5A93B17128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11031" y="4018568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CDA981C2-B31A-4581-AF9D-37C477FB20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53726" y="4066952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2346DF4-6787-4907-8483-8CC50A27B4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5263" y="2671407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E41E55AB-DE66-4D91-95C5-414C95B1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96421" y="4066952"/>
            <a:ext cx="2084549" cy="1529237"/>
          </a:xfrm>
          <a:custGeom>
            <a:avLst/>
            <a:gdLst>
              <a:gd name="connsiteX0" fmla="*/ 0 w 2084549"/>
              <a:gd name="connsiteY0" fmla="*/ 0 h 1529237"/>
              <a:gd name="connsiteX1" fmla="*/ 2084549 w 2084549"/>
              <a:gd name="connsiteY1" fmla="*/ 0 h 1529237"/>
              <a:gd name="connsiteX2" fmla="*/ 2084549 w 2084549"/>
              <a:gd name="connsiteY2" fmla="*/ 1529237 h 1529237"/>
              <a:gd name="connsiteX3" fmla="*/ 0 w 2084549"/>
              <a:gd name="connsiteY3" fmla="*/ 1529237 h 1529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4549" h="1529237">
                <a:moveTo>
                  <a:pt x="0" y="0"/>
                </a:moveTo>
                <a:lnTo>
                  <a:pt x="2084549" y="0"/>
                </a:lnTo>
                <a:lnTo>
                  <a:pt x="2084549" y="1529237"/>
                </a:lnTo>
                <a:lnTo>
                  <a:pt x="0" y="15292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31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8AE2E66D-D41B-429F-8798-C036B3A90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4745" y="1812132"/>
            <a:ext cx="1441732" cy="1441730"/>
          </a:xfrm>
          <a:custGeom>
            <a:avLst/>
            <a:gdLst>
              <a:gd name="connsiteX0" fmla="*/ 720866 w 1441732"/>
              <a:gd name="connsiteY0" fmla="*/ 0 h 1441730"/>
              <a:gd name="connsiteX1" fmla="*/ 1441732 w 1441732"/>
              <a:gd name="connsiteY1" fmla="*/ 720865 h 1441730"/>
              <a:gd name="connsiteX2" fmla="*/ 720866 w 1441732"/>
              <a:gd name="connsiteY2" fmla="*/ 1441730 h 1441730"/>
              <a:gd name="connsiteX3" fmla="*/ 0 w 1441732"/>
              <a:gd name="connsiteY3" fmla="*/ 720865 h 1441730"/>
              <a:gd name="connsiteX4" fmla="*/ 720866 w 1441732"/>
              <a:gd name="connsiteY4" fmla="*/ 0 h 144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1732" h="1441730">
                <a:moveTo>
                  <a:pt x="720866" y="0"/>
                </a:moveTo>
                <a:cubicBezTo>
                  <a:pt x="1118989" y="0"/>
                  <a:pt x="1441732" y="322742"/>
                  <a:pt x="1441732" y="720865"/>
                </a:cubicBezTo>
                <a:cubicBezTo>
                  <a:pt x="1441732" y="1118988"/>
                  <a:pt x="1118989" y="1441730"/>
                  <a:pt x="720866" y="1441730"/>
                </a:cubicBezTo>
                <a:cubicBezTo>
                  <a:pt x="322743" y="1441730"/>
                  <a:pt x="0" y="1118988"/>
                  <a:pt x="0" y="720865"/>
                </a:cubicBezTo>
                <a:cubicBezTo>
                  <a:pt x="0" y="322742"/>
                  <a:pt x="322743" y="0"/>
                  <a:pt x="720866" y="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3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0" bIns="0" anchor="ctr">
            <a:normAutofit/>
          </a:bodyPr>
          <a:lstStyle>
            <a:lvl1pPr>
              <a:defRPr lang="zh-CN" altLang="en-US" sz="1600" kern="0">
                <a:solidFill>
                  <a:srgbClr val="F9F9F9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CB59F21-C159-43BD-9820-1DF70C88A6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19250" y="2652455"/>
            <a:ext cx="2164656" cy="2164656"/>
          </a:xfrm>
          <a:custGeom>
            <a:avLst/>
            <a:gdLst>
              <a:gd name="connsiteX0" fmla="*/ 1082328 w 2164656"/>
              <a:gd name="connsiteY0" fmla="*/ 0 h 2164656"/>
              <a:gd name="connsiteX1" fmla="*/ 2164656 w 2164656"/>
              <a:gd name="connsiteY1" fmla="*/ 1082328 h 2164656"/>
              <a:gd name="connsiteX2" fmla="*/ 1082328 w 2164656"/>
              <a:gd name="connsiteY2" fmla="*/ 2164656 h 2164656"/>
              <a:gd name="connsiteX3" fmla="*/ 0 w 2164656"/>
              <a:gd name="connsiteY3" fmla="*/ 1082328 h 2164656"/>
              <a:gd name="connsiteX4" fmla="*/ 1082328 w 2164656"/>
              <a:gd name="connsiteY4" fmla="*/ 0 h 216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656" h="2164656">
                <a:moveTo>
                  <a:pt x="1082328" y="0"/>
                </a:moveTo>
                <a:cubicBezTo>
                  <a:pt x="1680081" y="0"/>
                  <a:pt x="2164656" y="484575"/>
                  <a:pt x="2164656" y="1082328"/>
                </a:cubicBezTo>
                <a:cubicBezTo>
                  <a:pt x="2164656" y="1680081"/>
                  <a:pt x="1680081" y="2164656"/>
                  <a:pt x="1082328" y="2164656"/>
                </a:cubicBezTo>
                <a:cubicBezTo>
                  <a:pt x="484575" y="2164656"/>
                  <a:pt x="0" y="1680081"/>
                  <a:pt x="0" y="1082328"/>
                </a:cubicBezTo>
                <a:cubicBezTo>
                  <a:pt x="0" y="484575"/>
                  <a:pt x="484575" y="0"/>
                  <a:pt x="1082328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2">
                <a:lumMod val="60000"/>
                <a:lumOff val="40000"/>
                <a:alpha val="40000"/>
              </a:schemeClr>
            </a:outerShdw>
          </a:effectLst>
        </p:spPr>
        <p:txBody>
          <a:bodyPr lIns="0" tIns="0" rIns="216000" bIns="0" anchor="ctr">
            <a:normAutofit/>
          </a:bodyPr>
          <a:lstStyle>
            <a:lvl1pPr>
              <a:defRPr lang="zh-CN" altLang="en-US" sz="180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86C01F90-F81C-4341-A059-B8068A5B80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57564" y="2655800"/>
            <a:ext cx="2926714" cy="2926714"/>
          </a:xfrm>
          <a:custGeom>
            <a:avLst/>
            <a:gdLst>
              <a:gd name="connsiteX0" fmla="*/ 1463357 w 2926714"/>
              <a:gd name="connsiteY0" fmla="*/ 0 h 2926714"/>
              <a:gd name="connsiteX1" fmla="*/ 2926714 w 2926714"/>
              <a:gd name="connsiteY1" fmla="*/ 1463357 h 2926714"/>
              <a:gd name="connsiteX2" fmla="*/ 1463357 w 2926714"/>
              <a:gd name="connsiteY2" fmla="*/ 2926714 h 2926714"/>
              <a:gd name="connsiteX3" fmla="*/ 0 w 2926714"/>
              <a:gd name="connsiteY3" fmla="*/ 1463357 h 2926714"/>
              <a:gd name="connsiteX4" fmla="*/ 1463357 w 2926714"/>
              <a:gd name="connsiteY4" fmla="*/ 0 h 292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714" h="2926714">
                <a:moveTo>
                  <a:pt x="1463357" y="0"/>
                </a:moveTo>
                <a:cubicBezTo>
                  <a:pt x="2271547" y="0"/>
                  <a:pt x="2926714" y="655167"/>
                  <a:pt x="2926714" y="1463357"/>
                </a:cubicBezTo>
                <a:cubicBezTo>
                  <a:pt x="2926714" y="2271547"/>
                  <a:pt x="2271547" y="2926714"/>
                  <a:pt x="1463357" y="2926714"/>
                </a:cubicBezTo>
                <a:cubicBezTo>
                  <a:pt x="655167" y="2926714"/>
                  <a:pt x="0" y="2271547"/>
                  <a:pt x="0" y="1463357"/>
                </a:cubicBezTo>
                <a:cubicBezTo>
                  <a:pt x="0" y="655167"/>
                  <a:pt x="655167" y="0"/>
                  <a:pt x="1463357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dist="165100" dir="13500000" algn="br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txBody>
          <a:bodyPr lIns="0" tIns="180000" rIns="0" bIns="0" anchor="ctr">
            <a:normAutofit/>
          </a:bodyPr>
          <a:lstStyle>
            <a:lvl1pPr>
              <a:defRPr lang="zh-CN" altLang="en-US" sz="1800" kern="0">
                <a:solidFill>
                  <a:srgbClr val="F9F9F9"/>
                </a:solidFill>
              </a:defRPr>
            </a:lvl1pPr>
          </a:lstStyle>
          <a:p>
            <a:pPr marL="0" lvl="0" algn="ctr">
              <a:lnSpc>
                <a:spcPct val="130000"/>
              </a:lnSpc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41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7EAD8717-E304-4BCC-AA2B-75132A22FF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152" y="2035580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FD88E05-899A-41E6-A567-660C8B17BE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32483" y="2035580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CF804839-EAEF-4E86-AA13-9BB2276D0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32483" y="4414547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ABA1BF48-DA15-45F2-B813-3D11332B4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8152" y="4414547"/>
            <a:ext cx="1130418" cy="1128600"/>
          </a:xfrm>
          <a:custGeom>
            <a:avLst/>
            <a:gdLst>
              <a:gd name="connsiteX0" fmla="*/ 565209 w 1130418"/>
              <a:gd name="connsiteY0" fmla="*/ 0 h 1128600"/>
              <a:gd name="connsiteX1" fmla="*/ 1130418 w 1130418"/>
              <a:gd name="connsiteY1" fmla="*/ 564300 h 1128600"/>
              <a:gd name="connsiteX2" fmla="*/ 565209 w 1130418"/>
              <a:gd name="connsiteY2" fmla="*/ 1128600 h 1128600"/>
              <a:gd name="connsiteX3" fmla="*/ 0 w 1130418"/>
              <a:gd name="connsiteY3" fmla="*/ 564300 h 1128600"/>
              <a:gd name="connsiteX4" fmla="*/ 565209 w 1130418"/>
              <a:gd name="connsiteY4" fmla="*/ 0 h 11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418" h="1128600">
                <a:moveTo>
                  <a:pt x="565209" y="0"/>
                </a:moveTo>
                <a:cubicBezTo>
                  <a:pt x="877365" y="0"/>
                  <a:pt x="1130418" y="252646"/>
                  <a:pt x="1130418" y="564300"/>
                </a:cubicBezTo>
                <a:cubicBezTo>
                  <a:pt x="1130418" y="875954"/>
                  <a:pt x="877365" y="1128600"/>
                  <a:pt x="565209" y="1128600"/>
                </a:cubicBezTo>
                <a:cubicBezTo>
                  <a:pt x="253053" y="1128600"/>
                  <a:pt x="0" y="875954"/>
                  <a:pt x="0" y="564300"/>
                </a:cubicBezTo>
                <a:cubicBezTo>
                  <a:pt x="0" y="252646"/>
                  <a:pt x="253053" y="0"/>
                  <a:pt x="56520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51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17CAA4B6-7102-430B-A202-7221145AB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72" t="18492" r="5572" b="14366"/>
          <a:stretch/>
        </p:blipFill>
        <p:spPr>
          <a:xfrm>
            <a:off x="0" y="12700"/>
            <a:ext cx="12192000" cy="68453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DC4D4C5-4695-4A81-AEDB-A9DAC17F03D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621545" y="2694141"/>
            <a:ext cx="1074405" cy="12552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6B22C73-CB3A-4D5F-A354-B4BC2A44F4B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 rot="19092273">
            <a:off x="5969039" y="3535273"/>
            <a:ext cx="958588" cy="8327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FE88D25-8D4A-412E-AD3D-0F8BCBC51B4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478546" y="2363843"/>
            <a:ext cx="1249202" cy="9579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9075CD-A1EE-4172-8AD1-315DB961771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667797" y="4337189"/>
            <a:ext cx="834103" cy="7283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CD8F5F7-0EAB-4A58-88E9-007D8AD8404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488071" y="2471057"/>
            <a:ext cx="1787050" cy="148549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93AE9060-CBEC-4F37-84ED-FEC5B3A64D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F0E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07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65" r:id="rId4"/>
    <p:sldLayoutId id="2147483664" r:id="rId5"/>
    <p:sldLayoutId id="2147483663" r:id="rId6"/>
    <p:sldLayoutId id="2147483662" r:id="rId7"/>
    <p:sldLayoutId id="2147483661" r:id="rId8"/>
    <p:sldLayoutId id="2147483660" r:id="rId9"/>
    <p:sldLayoutId id="2147483659" r:id="rId10"/>
    <p:sldLayoutId id="2147483658" r:id="rId11"/>
    <p:sldLayoutId id="2147483657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image" Target="../media/image38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20.xml"/><Relationship Id="rId7" Type="http://schemas.openxmlformats.org/officeDocument/2006/relationships/hyperlink" Target="https://dsai.hsu.edu.hk/en/master-degree/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hyperlink" Target="https://cs.hsu.edu.hk/hk/computing-degree/" TargetMode="External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hyperlink" Target="https://www.youtube.com/watch?v=cQ54GDm1eL0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hyperlink" Target="https://www.theverge.com/2017/5/25/15689462/alphago-ke-jie-game-2-result-google-deepmind-china" TargetMode="External"/><Relationship Id="rId4" Type="http://schemas.openxmlformats.org/officeDocument/2006/relationships/hyperlink" Target="https://www.chess.com/article/view/deep-blue-kasparov-ches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5">
            <a:extLst>
              <a:ext uri="{FF2B5EF4-FFF2-40B4-BE49-F238E27FC236}">
                <a16:creationId xmlns:a16="http://schemas.microsoft.com/office/drawing/2014/main" id="{DAB52664-C1AF-7F41-B236-AA7BC1971B48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3" name="文本框 44">
            <a:extLst>
              <a:ext uri="{FF2B5EF4-FFF2-40B4-BE49-F238E27FC236}">
                <a16:creationId xmlns:a16="http://schemas.microsoft.com/office/drawing/2014/main" id="{606F794E-C39B-F546-A64E-64325F8F35CA}"/>
              </a:ext>
            </a:extLst>
          </p:cNvPr>
          <p:cNvSpPr txBox="1"/>
          <p:nvPr/>
        </p:nvSpPr>
        <p:spPr>
          <a:xfrm>
            <a:off x="1904614" y="378641"/>
            <a:ext cx="8382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4800" b="1" dirty="0">
                <a:latin typeface="Heiti SC Medium" pitchFamily="2" charset="-128"/>
                <a:ea typeface="Heiti SC Medium" pitchFamily="2" charset="-128"/>
              </a:rPr>
              <a:t>Welcome to HSU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29CAE91-B98E-DA49-8285-6A34F88C0510}"/>
              </a:ext>
            </a:extLst>
          </p:cNvPr>
          <p:cNvSpPr txBox="1"/>
          <p:nvPr/>
        </p:nvSpPr>
        <p:spPr>
          <a:xfrm>
            <a:off x="7608861" y="6263915"/>
            <a:ext cx="298422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800" dirty="0">
                <a:latin typeface="Heiti SC Medium" pitchFamily="2" charset="-128"/>
                <a:ea typeface="Heiti SC Medium" pitchFamily="2" charset="-128"/>
              </a:rPr>
              <a:t>此</a:t>
            </a:r>
            <a:r>
              <a:rPr kumimoji="1" lang="zh-HK" altLang="en-US" sz="800" dirty="0">
                <a:latin typeface="Heiti SC Medium" pitchFamily="2" charset="-128"/>
                <a:ea typeface="Heiti SC Medium" pitchFamily="2" charset="-128"/>
              </a:rPr>
              <a:t>圖片取自</a:t>
            </a:r>
            <a:r>
              <a:rPr kumimoji="1" lang="en-US" altLang="zh-HK" sz="800" dirty="0">
                <a:latin typeface="Heiti SC Medium" pitchFamily="2" charset="-128"/>
                <a:ea typeface="Heiti SC Medium" pitchFamily="2" charset="-128"/>
              </a:rPr>
              <a:t>: https://</a:t>
            </a:r>
            <a:r>
              <a:rPr kumimoji="1" lang="en-US" altLang="zh-HK" sz="800" dirty="0" err="1">
                <a:latin typeface="Heiti SC Medium" pitchFamily="2" charset="-128"/>
                <a:ea typeface="Heiti SC Medium" pitchFamily="2" charset="-128"/>
              </a:rPr>
              <a:t>teachablemachine.withgoogle.com</a:t>
            </a:r>
            <a:r>
              <a:rPr kumimoji="1" lang="en-US" altLang="zh-HK" sz="800" dirty="0">
                <a:latin typeface="Heiti SC Medium" pitchFamily="2" charset="-128"/>
                <a:ea typeface="Heiti SC Medium" pitchFamily="2" charset="-128"/>
              </a:rPr>
              <a:t>/</a:t>
            </a:r>
            <a:endParaRPr kumimoji="1" lang="zh-HK" altLang="en-US" sz="800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305DA-DB5F-EBF2-CCD2-5DC639FFD9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466" y="3666135"/>
            <a:ext cx="2783019" cy="25515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29A40E-84DF-A29B-8447-933DA605EACC}"/>
              </a:ext>
            </a:extLst>
          </p:cNvPr>
          <p:cNvSpPr txBox="1"/>
          <p:nvPr/>
        </p:nvSpPr>
        <p:spPr>
          <a:xfrm>
            <a:off x="1252439" y="1732835"/>
            <a:ext cx="4581702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zh-HK" sz="3200" i="1" dirty="0">
                <a:solidFill>
                  <a:srgbClr val="0070C0"/>
                </a:solidFill>
                <a:effectLst/>
              </a:rPr>
              <a:t>Hands-on Workshop </a:t>
            </a:r>
          </a:p>
          <a:p>
            <a:pPr algn="ctr"/>
            <a:r>
              <a:rPr lang="en-US" altLang="zh-HK" sz="3200" i="1" dirty="0">
                <a:solidFill>
                  <a:srgbClr val="0070C0"/>
                </a:solidFill>
                <a:effectLst/>
              </a:rPr>
              <a:t>on </a:t>
            </a:r>
          </a:p>
          <a:p>
            <a:pPr algn="ctr"/>
            <a:r>
              <a:rPr lang="en-US" altLang="zh-HK" sz="3200" i="1" dirty="0">
                <a:solidFill>
                  <a:srgbClr val="0070C0"/>
                </a:solidFill>
                <a:effectLst/>
              </a:rPr>
              <a:t>Artificial Intelligence (AI)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15696E-2124-E264-B190-FF6B79190446}"/>
              </a:ext>
            </a:extLst>
          </p:cNvPr>
          <p:cNvSpPr txBox="1"/>
          <p:nvPr/>
        </p:nvSpPr>
        <p:spPr>
          <a:xfrm>
            <a:off x="752030" y="3666135"/>
            <a:ext cx="6118789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i="1" dirty="0">
                <a:solidFill>
                  <a:srgbClr val="0070C0"/>
                </a:solidFill>
              </a:rPr>
              <a:t>Dr Carlin Chu (“Carlin”), </a:t>
            </a:r>
            <a:r>
              <a:rPr lang="en-US" altLang="zh-HK" sz="2000" i="1" dirty="0">
                <a:solidFill>
                  <a:srgbClr val="0070C0"/>
                </a:solidFill>
                <a:effectLst/>
              </a:rPr>
              <a:t>Dr Chan Chi Kong</a:t>
            </a:r>
            <a:r>
              <a:rPr lang="zh-TW" altLang="en-US" sz="2000" i="1" dirty="0">
                <a:solidFill>
                  <a:srgbClr val="0070C0"/>
                </a:solidFill>
                <a:effectLst/>
              </a:rPr>
              <a:t> </a:t>
            </a:r>
            <a:r>
              <a:rPr lang="en-US" altLang="zh-TW" sz="2000" i="1" dirty="0">
                <a:solidFill>
                  <a:srgbClr val="0070C0"/>
                </a:solidFill>
                <a:effectLst/>
              </a:rPr>
              <a:t>(“CCK”)</a:t>
            </a:r>
            <a:br>
              <a:rPr lang="en-US" altLang="zh-TW" sz="2000" i="1" dirty="0">
                <a:solidFill>
                  <a:srgbClr val="0070C0"/>
                </a:solidFill>
                <a:effectLst/>
              </a:rPr>
            </a:br>
            <a:r>
              <a:rPr lang="en-US" altLang="zh-HK" sz="2000" i="1" dirty="0">
                <a:solidFill>
                  <a:srgbClr val="0070C0"/>
                </a:solidFill>
                <a:effectLst/>
              </a:rPr>
              <a:t>Department of Computer Science</a:t>
            </a:r>
          </a:p>
          <a:p>
            <a:pPr algn="ctr"/>
            <a:r>
              <a:rPr lang="zh-TW" altLang="en-US" sz="2000" i="1" dirty="0">
                <a:solidFill>
                  <a:srgbClr val="0070C0"/>
                </a:solidFill>
              </a:rPr>
              <a:t>計算機科學系</a:t>
            </a:r>
            <a:endParaRPr lang="en-US" altLang="zh-HK" sz="2000" i="1" dirty="0">
              <a:solidFill>
                <a:srgbClr val="0070C0"/>
              </a:solidFill>
              <a:effectLst/>
            </a:endParaRPr>
          </a:p>
          <a:p>
            <a:pPr algn="ctr"/>
            <a:endParaRPr lang="en-US" altLang="zh-HK" sz="2400" i="1" dirty="0">
              <a:solidFill>
                <a:srgbClr val="0070C0"/>
              </a:solidFill>
              <a:effectLst/>
            </a:endParaRPr>
          </a:p>
          <a:p>
            <a:pPr algn="ctr"/>
            <a:endParaRPr lang="en-US" altLang="zh-HK" sz="2400" i="1" dirty="0">
              <a:solidFill>
                <a:srgbClr val="0070C0"/>
              </a:solidFill>
            </a:endParaRPr>
          </a:p>
          <a:p>
            <a:pPr algn="ctr"/>
            <a:endParaRPr lang="zh-HK" altLang="en-US" sz="2400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SUHK Computer Science">
            <a:extLst>
              <a:ext uri="{FF2B5EF4-FFF2-40B4-BE49-F238E27FC236}">
                <a16:creationId xmlns:a16="http://schemas.microsoft.com/office/drawing/2014/main" id="{F690C392-CD5F-D147-A070-0F9CC157A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467" y="4727964"/>
            <a:ext cx="3199914" cy="95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1EF6E7-429D-916D-0511-389F849AAD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466" y="1395308"/>
            <a:ext cx="2789272" cy="222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3574768" y="378641"/>
            <a:ext cx="5042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5400" dirty="0">
                <a:latin typeface="Heiti SC Medium" pitchFamily="2" charset="-128"/>
                <a:ea typeface="Heiti SC Medium" pitchFamily="2" charset="-128"/>
              </a:rPr>
              <a:t>甚麼是人工智能</a:t>
            </a:r>
            <a:r>
              <a:rPr lang="en-US" altLang="zh-HK" sz="5400" dirty="0">
                <a:latin typeface="Heiti SC Medium" pitchFamily="2" charset="-128"/>
                <a:ea typeface="Heiti SC Medium" pitchFamily="2" charset="-128"/>
              </a:rPr>
              <a:t>?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36E541A-6E00-EA43-8056-D3E261C992D7}"/>
              </a:ext>
            </a:extLst>
          </p:cNvPr>
          <p:cNvSpPr txBox="1"/>
          <p:nvPr/>
        </p:nvSpPr>
        <p:spPr>
          <a:xfrm>
            <a:off x="212493" y="1361616"/>
            <a:ext cx="119795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b="0" i="0" dirty="0">
                <a:solidFill>
                  <a:srgbClr val="050E17"/>
                </a:solidFill>
                <a:effectLst/>
                <a:latin typeface="-apple-system"/>
              </a:rPr>
              <a:t>人工智能實際上包含了許多不同的技術：</a:t>
            </a:r>
            <a:br>
              <a:rPr lang="en-US" altLang="zh-TW" b="0" i="0" dirty="0">
                <a:solidFill>
                  <a:srgbClr val="050E17"/>
                </a:solidFill>
                <a:effectLst/>
                <a:latin typeface="-apple-system"/>
              </a:rPr>
            </a:br>
            <a:endParaRPr lang="zh-TW" altLang="zh-HK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42900" indent="-342900">
              <a:buFont typeface="Wingdings" panose="05000000000000000000" pitchFamily="2" charset="2"/>
              <a:buChar char=""/>
            </a:pPr>
            <a:r>
              <a:rPr lang="zh-HK" altLang="en-US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搜尋演算法</a:t>
            </a:r>
            <a:r>
              <a:rPr lang="en-US" altLang="zh-HK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				</a:t>
            </a:r>
            <a:r>
              <a:rPr lang="en-GB" altLang="zh-HK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Search algorithms </a:t>
            </a:r>
            <a:endParaRPr lang="zh-TW" altLang="zh-HK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42900" lvl="0" indent="-342900">
              <a:buFont typeface="Wingdings" panose="05000000000000000000" pitchFamily="2" charset="2"/>
              <a:buChar char=""/>
            </a:pPr>
            <a:r>
              <a:rPr lang="zh-HK" altLang="en-US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二人遊戲</a:t>
            </a:r>
            <a:r>
              <a:rPr lang="en-US" altLang="zh-HK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				</a:t>
            </a:r>
            <a:r>
              <a:rPr lang="en-GB" altLang="zh-HK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Two-person games</a:t>
            </a:r>
            <a:endParaRPr lang="zh-TW" altLang="zh-HK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42900" lvl="0" indent="-342900">
              <a:buFont typeface="Wingdings" panose="05000000000000000000" pitchFamily="2" charset="2"/>
              <a:buChar char=""/>
            </a:pPr>
            <a:r>
              <a:rPr lang="zh-HK" altLang="en-US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自動推理</a:t>
            </a:r>
            <a:r>
              <a:rPr lang="en-US" altLang="zh-HK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				</a:t>
            </a:r>
            <a:r>
              <a:rPr lang="en-GB" altLang="zh-HK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Automated reasoning </a:t>
            </a:r>
            <a:endParaRPr lang="zh-TW" altLang="zh-HK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42900" lvl="0" indent="-342900">
              <a:buFont typeface="Wingdings" panose="05000000000000000000" pitchFamily="2" charset="2"/>
              <a:buChar char=""/>
            </a:pPr>
            <a:r>
              <a:rPr lang="zh-TW" altLang="en-US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不確定性推理（例如：模糊邏輯）</a:t>
            </a:r>
            <a:r>
              <a:rPr lang="en-US" altLang="zh-TW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	</a:t>
            </a:r>
            <a:r>
              <a:rPr lang="en-GB" altLang="zh-HK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Uncertainty reasoning (E.g., Fuzzy Logic)</a:t>
            </a:r>
            <a:endParaRPr lang="zh-TW" altLang="zh-HK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42900" lvl="0" indent="-342900">
              <a:buFont typeface="Wingdings" panose="05000000000000000000" pitchFamily="2" charset="2"/>
              <a:buChar char=""/>
            </a:pPr>
            <a:r>
              <a:rPr lang="zh-TW" altLang="en-US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演化運算（例如：遺傳演算法）</a:t>
            </a:r>
            <a:r>
              <a:rPr lang="en-US" altLang="zh-TW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		</a:t>
            </a:r>
            <a:r>
              <a:rPr lang="en-GB" altLang="zh-HK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Evolutionary computing (E.g., Genetic Algorithm)</a:t>
            </a:r>
          </a:p>
          <a:p>
            <a:pPr marL="342900" indent="-342900">
              <a:buFont typeface="Wingdings" panose="05000000000000000000" pitchFamily="2" charset="2"/>
              <a:buChar char=""/>
            </a:pPr>
            <a:r>
              <a:rPr lang="zh-HK" altLang="en-US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機器人學</a:t>
            </a:r>
            <a:r>
              <a:rPr lang="en-US" altLang="zh-HK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				</a:t>
            </a:r>
            <a:r>
              <a:rPr lang="en-GB" altLang="zh-HK" sz="1800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Robotics</a:t>
            </a:r>
            <a:endParaRPr lang="zh-TW" altLang="zh-HK" sz="18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342900" lvl="0" indent="-342900">
              <a:buFont typeface="Wingdings" panose="05000000000000000000" pitchFamily="2" charset="2"/>
              <a:buChar char=""/>
            </a:pPr>
            <a:r>
              <a:rPr lang="zh-HK" altLang="en-US" sz="1800" b="1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機器學習</a:t>
            </a:r>
            <a:r>
              <a:rPr lang="en-US" altLang="zh-HK" sz="1800" b="1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				</a:t>
            </a:r>
            <a:r>
              <a:rPr lang="en-GB" altLang="zh-HK" sz="1800" b="1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Machine Learning </a:t>
            </a:r>
            <a:endParaRPr lang="zh-TW" altLang="zh-HK" sz="1800" b="1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800100" lvl="1" indent="-342900">
              <a:buFont typeface="Wingdings" panose="05000000000000000000" pitchFamily="2" charset="2"/>
              <a:buChar char=""/>
            </a:pPr>
            <a:r>
              <a:rPr lang="zh-TW" altLang="en-US" b="1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神經網路和深度學習</a:t>
            </a:r>
            <a:r>
              <a:rPr lang="en-US" altLang="zh-TW" b="1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			</a:t>
            </a:r>
            <a:r>
              <a:rPr lang="en-GB" altLang="zh-HK" b="1" kern="100" dirty="0">
                <a:effectLst/>
                <a:latin typeface="Verdana" panose="020B0604030504040204" pitchFamily="34" charset="0"/>
                <a:ea typeface="新細明體" panose="02020500000000000000" pitchFamily="18" charset="-120"/>
              </a:rPr>
              <a:t>Neural Networks and Deep Learning</a:t>
            </a:r>
          </a:p>
          <a:p>
            <a:pPr marL="1257300" lvl="2" indent="-342900">
              <a:buFont typeface="Wingdings" panose="05000000000000000000" pitchFamily="2" charset="2"/>
              <a:buChar char=""/>
            </a:pPr>
            <a:r>
              <a:rPr lang="zh-HK" altLang="zh-HK" b="1" kern="100" dirty="0">
                <a:latin typeface="Verdana" panose="020B0604030504040204" pitchFamily="34" charset="0"/>
                <a:ea typeface="新細明體" panose="02020500000000000000" pitchFamily="18" charset="-120"/>
              </a:rPr>
              <a:t>生成式人工智能</a:t>
            </a:r>
            <a:r>
              <a:rPr lang="en-US" altLang="zh-HK" b="1" kern="100" dirty="0">
                <a:latin typeface="Verdana" panose="020B0604030504040204" pitchFamily="34" charset="0"/>
                <a:ea typeface="新細明體" panose="02020500000000000000" pitchFamily="18" charset="-120"/>
              </a:rPr>
              <a:t>                                  	</a:t>
            </a:r>
            <a:r>
              <a:rPr lang="en-GB" altLang="zh-TW" b="1" kern="100" dirty="0">
                <a:latin typeface="Verdana" panose="020B0604030504040204" pitchFamily="34" charset="0"/>
                <a:ea typeface="新細明體" panose="02020500000000000000" pitchFamily="18" charset="-120"/>
              </a:rPr>
              <a:t>Generative AI</a:t>
            </a:r>
            <a:endParaRPr lang="zh-TW" altLang="zh-HK" b="1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lvl="0"/>
            <a:endParaRPr lang="zh-TW" altLang="zh-HK" sz="1800" b="1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altLang="zh-HK" sz="4800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1026" name="Picture 2" descr="What Is a Neural Network?">
            <a:extLst>
              <a:ext uri="{FF2B5EF4-FFF2-40B4-BE49-F238E27FC236}">
                <a16:creationId xmlns:a16="http://schemas.microsoft.com/office/drawing/2014/main" id="{534F4DA7-9080-81DE-7D4F-47BF9C7A8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6833" y="4600410"/>
            <a:ext cx="1945320" cy="145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bstract brain neural network poster design Vector Image">
            <a:extLst>
              <a:ext uri="{FF2B5EF4-FFF2-40B4-BE49-F238E27FC236}">
                <a16:creationId xmlns:a16="http://schemas.microsoft.com/office/drawing/2014/main" id="{D07CF97D-8A92-2AD0-069D-89606307D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4768" y="4600410"/>
            <a:ext cx="1349178" cy="145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AD527AF-ECF9-384A-57E7-14D218C41970}"/>
              </a:ext>
            </a:extLst>
          </p:cNvPr>
          <p:cNvCxnSpPr/>
          <p:nvPr/>
        </p:nvCxnSpPr>
        <p:spPr>
          <a:xfrm>
            <a:off x="2887980" y="4175760"/>
            <a:ext cx="312420" cy="297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7640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3574768" y="378641"/>
            <a:ext cx="5042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5400" dirty="0">
                <a:latin typeface="Heiti SC Medium" pitchFamily="2" charset="-128"/>
                <a:ea typeface="Heiti SC Medium" pitchFamily="2" charset="-128"/>
              </a:rPr>
              <a:t>甚麼是機器學習</a:t>
            </a:r>
            <a:r>
              <a:rPr lang="en-US" altLang="zh-HK" sz="5400" dirty="0">
                <a:latin typeface="Heiti SC Medium" pitchFamily="2" charset="-128"/>
                <a:ea typeface="Heiti SC Medium" pitchFamily="2" charset="-128"/>
              </a:rPr>
              <a:t>?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C7A39AC-F228-F84B-A30B-8A1F1D68AC91}"/>
              </a:ext>
            </a:extLst>
          </p:cNvPr>
          <p:cNvSpPr txBox="1"/>
          <p:nvPr/>
        </p:nvSpPr>
        <p:spPr>
          <a:xfrm>
            <a:off x="2747164" y="5666239"/>
            <a:ext cx="692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HK" altLang="en-US" dirty="0">
                <a:latin typeface="Heiti SC Medium" pitchFamily="2" charset="-128"/>
                <a:ea typeface="Heiti SC Medium" pitchFamily="2" charset="-128"/>
              </a:rPr>
              <a:t>圖片取自</a:t>
            </a:r>
            <a:r>
              <a:rPr kumimoji="1" lang="en-US" altLang="zh-HK" dirty="0">
                <a:latin typeface="Heiti SC Medium" pitchFamily="2" charset="-128"/>
                <a:ea typeface="Heiti SC Medium" pitchFamily="2" charset="-128"/>
              </a:rPr>
              <a:t>: https://</a:t>
            </a:r>
            <a:r>
              <a:rPr kumimoji="1" lang="en-US" altLang="zh-HK" dirty="0" err="1">
                <a:latin typeface="Heiti SC Medium" pitchFamily="2" charset="-128"/>
                <a:ea typeface="Heiti SC Medium" pitchFamily="2" charset="-128"/>
              </a:rPr>
              <a:t>www.geeksforgeeks.org</a:t>
            </a:r>
            <a:r>
              <a:rPr kumimoji="1" lang="en-US" altLang="zh-HK" dirty="0">
                <a:latin typeface="Heiti SC Medium" pitchFamily="2" charset="-128"/>
                <a:ea typeface="Heiti SC Medium" pitchFamily="2" charset="-128"/>
              </a:rPr>
              <a:t>/machine-learning/</a:t>
            </a:r>
            <a:endParaRPr kumimoji="1" lang="zh-HK" altLang="en-US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4" name="圖片 3" descr="一張含有 書, 室內, 書桌, 電腦 的圖片&#10;&#10;自動產生的描述">
            <a:extLst>
              <a:ext uri="{FF2B5EF4-FFF2-40B4-BE49-F238E27FC236}">
                <a16:creationId xmlns:a16="http://schemas.microsoft.com/office/drawing/2014/main" id="{C80F6B7A-55B8-3A4D-AAB1-1878B13C8A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8701" y="1476997"/>
            <a:ext cx="5734594" cy="40142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746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3574768" y="378641"/>
            <a:ext cx="5042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5400" dirty="0">
                <a:latin typeface="Heiti SC Medium" pitchFamily="2" charset="-128"/>
                <a:ea typeface="Heiti SC Medium" pitchFamily="2" charset="-128"/>
              </a:rPr>
              <a:t>甚麼是機器學習</a:t>
            </a:r>
            <a:r>
              <a:rPr lang="en-US" altLang="zh-HK" sz="5400" dirty="0">
                <a:latin typeface="Heiti SC Medium" pitchFamily="2" charset="-128"/>
                <a:ea typeface="Heiti SC Medium" pitchFamily="2" charset="-128"/>
              </a:rPr>
              <a:t>?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36E541A-6E00-EA43-8056-D3E261C992D7}"/>
              </a:ext>
            </a:extLst>
          </p:cNvPr>
          <p:cNvSpPr txBox="1"/>
          <p:nvPr/>
        </p:nvSpPr>
        <p:spPr>
          <a:xfrm>
            <a:off x="486561" y="1384213"/>
            <a:ext cx="116313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US" altLang="zh-HK" sz="4400" dirty="0">
              <a:latin typeface="Heiti SC Medium" pitchFamily="2" charset="-128"/>
              <a:ea typeface="Heiti SC Medium" pitchFamily="2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HK" altLang="en-US" sz="4400" b="1" dirty="0">
                <a:latin typeface="Heiti SC Medium" pitchFamily="2" charset="-128"/>
                <a:ea typeface="Heiti SC Medium" pitchFamily="2" charset="-128"/>
              </a:rPr>
              <a:t>人工智能</a:t>
            </a:r>
            <a:r>
              <a:rPr lang="zh-TW" altLang="en-US" sz="4400" dirty="0">
                <a:latin typeface="Heiti SC Medium" pitchFamily="2" charset="-128"/>
                <a:ea typeface="Heiti SC Medium" pitchFamily="2" charset="-128"/>
              </a:rPr>
              <a:t>包括很多不同技術</a:t>
            </a:r>
            <a:endParaRPr lang="en-US" altLang="zh-HK" sz="4400" dirty="0">
              <a:latin typeface="Heiti SC Medium" pitchFamily="2" charset="-128"/>
              <a:ea typeface="Heiti SC Medium" pitchFamily="2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4400" b="1" dirty="0">
                <a:latin typeface="Heiti SC Medium" pitchFamily="2" charset="-128"/>
                <a:ea typeface="Heiti SC Medium" pitchFamily="2" charset="-128"/>
              </a:rPr>
              <a:t>機器學習</a:t>
            </a:r>
            <a:r>
              <a:rPr lang="zh-TW" altLang="en-US" sz="4400" dirty="0">
                <a:latin typeface="Heiti SC Medium" pitchFamily="2" charset="-128"/>
                <a:ea typeface="Heiti SC Medium" pitchFamily="2" charset="-128"/>
              </a:rPr>
              <a:t>是</a:t>
            </a:r>
            <a:r>
              <a:rPr lang="zh-HK" altLang="en-US" sz="4400" dirty="0">
                <a:latin typeface="Heiti SC Medium" pitchFamily="2" charset="-128"/>
                <a:ea typeface="Heiti SC Medium" pitchFamily="2" charset="-128"/>
              </a:rPr>
              <a:t>人工智能</a:t>
            </a:r>
            <a:r>
              <a:rPr lang="zh-TW" altLang="en-US" sz="4400" dirty="0">
                <a:latin typeface="Heiti SC Medium" pitchFamily="2" charset="-128"/>
                <a:ea typeface="Heiti SC Medium" pitchFamily="2" charset="-128"/>
              </a:rPr>
              <a:t>近年其中一種熱門技術</a:t>
            </a:r>
            <a:endParaRPr lang="en-US" altLang="zh-HK" sz="4400" dirty="0">
              <a:latin typeface="Heiti SC Medium" pitchFamily="2" charset="-128"/>
              <a:ea typeface="Heiti SC Medium" pitchFamily="2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HK" altLang="en-US" sz="4400" dirty="0">
                <a:latin typeface="Heiti SC Medium" pitchFamily="2" charset="-128"/>
                <a:ea typeface="Heiti SC Medium" pitchFamily="2" charset="-128"/>
              </a:rPr>
              <a:t>讓</a:t>
            </a:r>
            <a:r>
              <a:rPr lang="zh-HK" altLang="en-US" sz="4400" b="1" dirty="0">
                <a:latin typeface="Heiti SC Medium" pitchFamily="2" charset="-128"/>
                <a:ea typeface="Heiti SC Medium" pitchFamily="2" charset="-128"/>
              </a:rPr>
              <a:t>電腦從</a:t>
            </a:r>
            <a:r>
              <a:rPr lang="zh-TW" altLang="en-US" sz="4400" b="1" u="sng" dirty="0">
                <a:latin typeface="Heiti SC Medium" pitchFamily="2" charset="-128"/>
                <a:ea typeface="Heiti SC Medium" pitchFamily="2" charset="-128"/>
              </a:rPr>
              <a:t>大量數據</a:t>
            </a:r>
            <a:r>
              <a:rPr lang="zh-HK" altLang="en-US" sz="4400" b="1" dirty="0">
                <a:latin typeface="Heiti SC Medium" pitchFamily="2" charset="-128"/>
                <a:ea typeface="Heiti SC Medium" pitchFamily="2" charset="-128"/>
              </a:rPr>
              <a:t>中</a:t>
            </a:r>
            <a:r>
              <a:rPr lang="zh-TW" altLang="en-US" sz="4400" b="1" dirty="0">
                <a:latin typeface="Heiti SC Medium" pitchFamily="2" charset="-128"/>
                <a:ea typeface="Heiti SC Medium" pitchFamily="2" charset="-128"/>
              </a:rPr>
              <a:t>自動</a:t>
            </a:r>
            <a:r>
              <a:rPr lang="zh-HK" altLang="en-US" sz="4400" b="1" dirty="0">
                <a:latin typeface="Heiti SC Medium" pitchFamily="2" charset="-128"/>
                <a:ea typeface="Heiti SC Medium" pitchFamily="2" charset="-128"/>
              </a:rPr>
              <a:t>學習 </a:t>
            </a:r>
            <a:endParaRPr lang="en-US" altLang="zh-HK" sz="4400" b="1" dirty="0">
              <a:latin typeface="Heiti SC Medium" pitchFamily="2" charset="-128"/>
              <a:ea typeface="Heiti SC Medium" pitchFamily="2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zh-HK" altLang="en-US" sz="4800" dirty="0">
              <a:latin typeface="Heiti SC Medium" pitchFamily="2" charset="-128"/>
              <a:ea typeface="Heiti SC Medium" pitchFamily="2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713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2765472" y="452213"/>
            <a:ext cx="6157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5400" dirty="0">
                <a:latin typeface="Heiti SC Medium" pitchFamily="2" charset="-128"/>
                <a:ea typeface="Heiti SC Medium" pitchFamily="2" charset="-128"/>
              </a:rPr>
              <a:t>從資料中</a:t>
            </a:r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自動</a:t>
            </a:r>
            <a:r>
              <a:rPr lang="zh-HK" altLang="en-US" sz="5400" dirty="0">
                <a:latin typeface="Heiti SC Medium" pitchFamily="2" charset="-128"/>
                <a:ea typeface="Heiti SC Medium" pitchFamily="2" charset="-128"/>
              </a:rPr>
              <a:t>學習</a:t>
            </a:r>
            <a:r>
              <a:rPr lang="en-US" altLang="zh-HK" sz="5400" dirty="0">
                <a:latin typeface="Heiti SC Medium" pitchFamily="2" charset="-128"/>
                <a:ea typeface="Heiti SC Medium" pitchFamily="2" charset="-128"/>
              </a:rPr>
              <a:t>?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36E541A-6E00-EA43-8056-D3E261C992D7}"/>
              </a:ext>
            </a:extLst>
          </p:cNvPr>
          <p:cNvSpPr txBox="1"/>
          <p:nvPr/>
        </p:nvSpPr>
        <p:spPr>
          <a:xfrm>
            <a:off x="756988" y="1500274"/>
            <a:ext cx="11331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想像一下</a:t>
            </a:r>
            <a:r>
              <a:rPr lang="en-US" altLang="zh-TW" sz="4800" dirty="0">
                <a:latin typeface="Heiti SC Medium" pitchFamily="2" charset="-128"/>
                <a:ea typeface="Heiti SC Medium" pitchFamily="2" charset="-128"/>
              </a:rPr>
              <a:t>: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如何教導小孩子學懂</a:t>
            </a:r>
            <a:r>
              <a:rPr lang="zh-TW" altLang="en-US" sz="4800" b="1" dirty="0">
                <a:latin typeface="Heiti SC Medium" pitchFamily="2" charset="-128"/>
                <a:ea typeface="Heiti SC Medium" pitchFamily="2" charset="-128"/>
              </a:rPr>
              <a:t>貓</a:t>
            </a: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與</a:t>
            </a:r>
            <a:r>
              <a:rPr lang="zh-TW" altLang="en-US" sz="4800" b="1" dirty="0">
                <a:latin typeface="Heiti SC Medium" pitchFamily="2" charset="-128"/>
                <a:ea typeface="Heiti SC Medium" pitchFamily="2" charset="-128"/>
              </a:rPr>
              <a:t>狗</a:t>
            </a: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的分別</a:t>
            </a:r>
            <a:endParaRPr lang="zh-HK" altLang="en-US" sz="4800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3074" name="Picture 2" descr="Teaching Children How to Interact with Dogs is a Must-Have Life Lesson -  Hollywood Feed University">
            <a:extLst>
              <a:ext uri="{FF2B5EF4-FFF2-40B4-BE49-F238E27FC236}">
                <a16:creationId xmlns:a16="http://schemas.microsoft.com/office/drawing/2014/main" id="{69313417-8E57-2989-2D70-C7BF730B5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2946" y="3069934"/>
            <a:ext cx="3345519" cy="223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aching children to take care of a cat - Sepicat">
            <a:extLst>
              <a:ext uri="{FF2B5EF4-FFF2-40B4-BE49-F238E27FC236}">
                <a16:creationId xmlns:a16="http://schemas.microsoft.com/office/drawing/2014/main" id="{9CCF6DA6-5AC2-E218-A0B1-DD56E8297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084" y="3069934"/>
            <a:ext cx="4247662" cy="223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89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2765472" y="452213"/>
            <a:ext cx="6157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5400" dirty="0">
                <a:latin typeface="Heiti SC Medium" pitchFamily="2" charset="-128"/>
                <a:ea typeface="Heiti SC Medium" pitchFamily="2" charset="-128"/>
              </a:rPr>
              <a:t>從資料中</a:t>
            </a:r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自動</a:t>
            </a:r>
            <a:r>
              <a:rPr lang="zh-HK" altLang="en-US" sz="5400" dirty="0">
                <a:latin typeface="Heiti SC Medium" pitchFamily="2" charset="-128"/>
                <a:ea typeface="Heiti SC Medium" pitchFamily="2" charset="-128"/>
              </a:rPr>
              <a:t>學習</a:t>
            </a:r>
            <a:r>
              <a:rPr lang="en-US" altLang="zh-HK" sz="5400" dirty="0">
                <a:latin typeface="Heiti SC Medium" pitchFamily="2" charset="-128"/>
                <a:ea typeface="Heiti SC Medium" pitchFamily="2" charset="-128"/>
              </a:rPr>
              <a:t>?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36E541A-6E00-EA43-8056-D3E261C992D7}"/>
              </a:ext>
            </a:extLst>
          </p:cNvPr>
          <p:cNvSpPr txBox="1"/>
          <p:nvPr/>
        </p:nvSpPr>
        <p:spPr>
          <a:xfrm>
            <a:off x="204002" y="1375543"/>
            <a:ext cx="1027717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想像一下</a:t>
            </a:r>
            <a:r>
              <a:rPr lang="en-US" altLang="zh-TW" sz="4800" dirty="0">
                <a:latin typeface="Heiti SC Medium" pitchFamily="2" charset="-128"/>
                <a:ea typeface="Heiti SC Medium" pitchFamily="2" charset="-128"/>
              </a:rPr>
              <a:t>: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如何教導小孩學懂</a:t>
            </a:r>
            <a:r>
              <a:rPr lang="zh-TW" altLang="en-US" sz="4800" b="1" dirty="0">
                <a:latin typeface="Heiti SC Medium" pitchFamily="2" charset="-128"/>
                <a:ea typeface="Heiti SC Medium" pitchFamily="2" charset="-128"/>
              </a:rPr>
              <a:t>貓</a:t>
            </a: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與</a:t>
            </a:r>
            <a:r>
              <a:rPr lang="zh-TW" altLang="en-US" sz="4800" b="1" dirty="0">
                <a:latin typeface="Heiti SC Medium" pitchFamily="2" charset="-128"/>
                <a:ea typeface="Heiti SC Medium" pitchFamily="2" charset="-128"/>
              </a:rPr>
              <a:t>狗</a:t>
            </a: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的分別</a:t>
            </a:r>
            <a:r>
              <a:rPr lang="en-US" altLang="zh-TW" sz="4800" dirty="0">
                <a:latin typeface="Heiti SC Medium" pitchFamily="2" charset="-128"/>
                <a:ea typeface="Heiti SC Medium" pitchFamily="2" charset="-128"/>
              </a:rPr>
              <a:t>?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altLang="zh-HK" sz="4800" dirty="0">
              <a:latin typeface="Heiti SC Medium" pitchFamily="2" charset="-128"/>
              <a:ea typeface="Heiti SC Medium" pitchFamily="2" charset="-128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altLang="zh-HK" sz="4800" dirty="0">
              <a:latin typeface="Heiti SC Medium" pitchFamily="2" charset="-128"/>
              <a:ea typeface="Heiti SC Medium" pitchFamily="2" charset="-128"/>
            </a:endParaRPr>
          </a:p>
          <a:p>
            <a:pPr lvl="1"/>
            <a:endParaRPr lang="en-US" altLang="zh-HK" sz="4800" dirty="0">
              <a:latin typeface="Heiti SC Medium" pitchFamily="2" charset="-128"/>
              <a:ea typeface="Heiti SC Medium" pitchFamily="2" charset="-128"/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透過提供大量</a:t>
            </a:r>
            <a:r>
              <a:rPr lang="zh-TW" altLang="en-US" sz="4800" b="1" dirty="0">
                <a:latin typeface="Heiti SC Medium" pitchFamily="2" charset="-128"/>
                <a:ea typeface="Heiti SC Medium" pitchFamily="2" charset="-128"/>
              </a:rPr>
              <a:t>貓</a:t>
            </a:r>
            <a:r>
              <a:rPr lang="en-US" altLang="zh-TW" sz="4800" b="1" dirty="0">
                <a:latin typeface="Heiti SC Medium" pitchFamily="2" charset="-128"/>
                <a:ea typeface="Heiti SC Medium" pitchFamily="2" charset="-128"/>
              </a:rPr>
              <a:t>/</a:t>
            </a:r>
            <a:r>
              <a:rPr lang="zh-TW" altLang="en-US" sz="4800" b="1" dirty="0">
                <a:latin typeface="Heiti SC Medium" pitchFamily="2" charset="-128"/>
                <a:ea typeface="Heiti SC Medium" pitchFamily="2" charset="-128"/>
              </a:rPr>
              <a:t>狗</a:t>
            </a: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例子，</a:t>
            </a:r>
            <a:endParaRPr lang="en-US" altLang="zh-TW" sz="4800" dirty="0">
              <a:latin typeface="Heiti SC Medium" pitchFamily="2" charset="-128"/>
              <a:ea typeface="Heiti SC Medium" pitchFamily="2" charset="-128"/>
            </a:endParaRPr>
          </a:p>
          <a:p>
            <a:pPr lvl="1"/>
            <a:r>
              <a:rPr lang="en-US" altLang="zh-TW" sz="4800" dirty="0">
                <a:latin typeface="Heiti SC Medium" pitchFamily="2" charset="-128"/>
                <a:ea typeface="Heiti SC Medium" pitchFamily="2" charset="-128"/>
              </a:rPr>
              <a:t>	</a:t>
            </a: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 讓他自己學懂</a:t>
            </a:r>
            <a:r>
              <a:rPr lang="zh-TW" altLang="en-US" sz="4800" b="1" dirty="0">
                <a:latin typeface="Heiti SC Medium" pitchFamily="2" charset="-128"/>
                <a:ea typeface="Heiti SC Medium" pitchFamily="2" charset="-128"/>
              </a:rPr>
              <a:t>貓</a:t>
            </a: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與</a:t>
            </a:r>
            <a:r>
              <a:rPr lang="zh-TW" altLang="en-US" sz="4800" b="1" dirty="0">
                <a:latin typeface="Heiti SC Medium" pitchFamily="2" charset="-128"/>
                <a:ea typeface="Heiti SC Medium" pitchFamily="2" charset="-128"/>
              </a:rPr>
              <a:t>狗</a:t>
            </a: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的特徵</a:t>
            </a:r>
            <a:r>
              <a:rPr lang="en-US" altLang="zh-TW" sz="4800" dirty="0">
                <a:latin typeface="Heiti SC Medium" pitchFamily="2" charset="-128"/>
                <a:ea typeface="Heiti SC Medium" pitchFamily="2" charset="-128"/>
              </a:rPr>
              <a:t>!</a:t>
            </a:r>
            <a:endParaRPr lang="zh-HK" altLang="en-US" sz="4800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3074" name="Picture 2" descr="Teaching Children How to Interact with Dogs is a Must-Have Life Lesson -  Hollywood Feed University">
            <a:extLst>
              <a:ext uri="{FF2B5EF4-FFF2-40B4-BE49-F238E27FC236}">
                <a16:creationId xmlns:a16="http://schemas.microsoft.com/office/drawing/2014/main" id="{69313417-8E57-2989-2D70-C7BF730B5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2946" y="3069934"/>
            <a:ext cx="2591521" cy="173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eaching children to take care of a cat - Sepicat">
            <a:extLst>
              <a:ext uri="{FF2B5EF4-FFF2-40B4-BE49-F238E27FC236}">
                <a16:creationId xmlns:a16="http://schemas.microsoft.com/office/drawing/2014/main" id="{9CCF6DA6-5AC2-E218-A0B1-DD56E8297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4084" y="3069934"/>
            <a:ext cx="3354851" cy="176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835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243F4-51C6-3670-EB79-DAEAB0C61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3E051AD-40B3-2F3A-CB64-3644B83562CD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3DD906F-B9FC-B851-0E20-30773A5EFB76}"/>
              </a:ext>
            </a:extLst>
          </p:cNvPr>
          <p:cNvSpPr txBox="1"/>
          <p:nvPr/>
        </p:nvSpPr>
        <p:spPr>
          <a:xfrm>
            <a:off x="2774018" y="67653"/>
            <a:ext cx="71220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甚麼是</a:t>
            </a:r>
            <a:r>
              <a:rPr lang="zh-TW" altLang="en-US" sz="4800" b="1" dirty="0">
                <a:latin typeface="Heiti SC Medium" pitchFamily="2" charset="-128"/>
                <a:ea typeface="Heiti SC Medium" pitchFamily="2" charset="-128"/>
              </a:rPr>
              <a:t>神經元網絡</a:t>
            </a:r>
            <a:endParaRPr lang="en-US" altLang="zh-TW" sz="4800" b="1" dirty="0"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lang="en-US" altLang="zh-TW" sz="4000" dirty="0">
                <a:latin typeface="Heiti SC Medium" pitchFamily="2" charset="-128"/>
                <a:ea typeface="Heiti SC Medium" pitchFamily="2" charset="-128"/>
              </a:rPr>
              <a:t>(Neuron Network?)</a:t>
            </a:r>
            <a:endParaRPr lang="zh-CN" altLang="en-US" sz="4000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3" name="圖片 1041">
            <a:extLst>
              <a:ext uri="{FF2B5EF4-FFF2-40B4-BE49-F238E27FC236}">
                <a16:creationId xmlns:a16="http://schemas.microsoft.com/office/drawing/2014/main" id="{6AEFABB3-9D3F-EA41-FA59-2AA061E651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6226" y="4042068"/>
            <a:ext cx="2165350" cy="216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1046" descr="Santiago Ramon y Cajal (pinterest.com/pin/287386019944159796/), 1899.">
            <a:extLst>
              <a:ext uri="{FF2B5EF4-FFF2-40B4-BE49-F238E27FC236}">
                <a16:creationId xmlns:a16="http://schemas.microsoft.com/office/drawing/2014/main" id="{D597250B-4A3D-2BFB-21C7-51D3537345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501" y="4068421"/>
            <a:ext cx="283845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1050" descr="brain neural networkçåçæå°çµæ">
            <a:extLst>
              <a:ext uri="{FF2B5EF4-FFF2-40B4-BE49-F238E27FC236}">
                <a16:creationId xmlns:a16="http://schemas.microsoft.com/office/drawing/2014/main" id="{F27CF0F0-ABD6-602A-309A-8AB6076D150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8656" y="4068421"/>
            <a:ext cx="2825750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D0B643-A4AA-0A9D-8BC9-EC1F2853F527}"/>
              </a:ext>
            </a:extLst>
          </p:cNvPr>
          <p:cNvSpPr txBox="1"/>
          <p:nvPr/>
        </p:nvSpPr>
        <p:spPr>
          <a:xfrm>
            <a:off x="1937758" y="1523982"/>
            <a:ext cx="94731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b="0" i="0" dirty="0">
                <a:solidFill>
                  <a:srgbClr val="404040"/>
                </a:solidFill>
                <a:effectLst/>
                <a:latin typeface="quote-cjk-patch"/>
              </a:rPr>
              <a:t>大腦中</a:t>
            </a:r>
            <a:r>
              <a:rPr lang="zh-TW" altLang="en-US" sz="2400" dirty="0">
                <a:solidFill>
                  <a:srgbClr val="404040"/>
                </a:solidFill>
                <a:latin typeface="quote-cjk-patch"/>
              </a:rPr>
              <a:t>神奇的</a:t>
            </a:r>
            <a:r>
              <a:rPr lang="zh-TW" altLang="en-US" sz="2400" b="1" i="0" dirty="0">
                <a:solidFill>
                  <a:srgbClr val="404040"/>
                </a:solidFill>
                <a:effectLst/>
                <a:latin typeface="quote-cjk-patch"/>
              </a:rPr>
              <a:t>神經元</a:t>
            </a:r>
            <a:endParaRPr lang="en-US" altLang="zh-TW" sz="2400" b="1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400" b="0" i="0" dirty="0">
                <a:solidFill>
                  <a:srgbClr val="404040"/>
                </a:solidFill>
                <a:effectLst/>
                <a:latin typeface="quote-cjk-patch"/>
              </a:rPr>
              <a:t>我們的大腦包含約</a:t>
            </a:r>
            <a:r>
              <a:rPr lang="en-US" altLang="zh-TW" sz="2400" b="0" i="0" dirty="0">
                <a:solidFill>
                  <a:srgbClr val="404040"/>
                </a:solidFill>
                <a:effectLst/>
                <a:latin typeface="quote-cjk-patch"/>
              </a:rPr>
              <a:t>100</a:t>
            </a:r>
            <a:r>
              <a:rPr lang="zh-TW" altLang="en-US" sz="2400" b="0" i="0" dirty="0">
                <a:solidFill>
                  <a:srgbClr val="404040"/>
                </a:solidFill>
                <a:effectLst/>
                <a:latin typeface="quote-cjk-patch"/>
              </a:rPr>
              <a:t>億至</a:t>
            </a:r>
            <a:r>
              <a:rPr lang="en-US" altLang="zh-TW" sz="2400" b="0" i="0" dirty="0">
                <a:solidFill>
                  <a:srgbClr val="404040"/>
                </a:solidFill>
                <a:effectLst/>
                <a:latin typeface="quote-cjk-patch"/>
              </a:rPr>
              <a:t>1000</a:t>
            </a:r>
            <a:r>
              <a:rPr lang="zh-TW" altLang="en-US" sz="2400" b="0" i="0" dirty="0">
                <a:solidFill>
                  <a:srgbClr val="404040"/>
                </a:solidFill>
                <a:effectLst/>
                <a:latin typeface="quote-cjk-patch"/>
              </a:rPr>
              <a:t>億個</a:t>
            </a:r>
            <a:r>
              <a:rPr lang="zh-TW" altLang="en-US" sz="2400" dirty="0">
                <a:solidFill>
                  <a:srgbClr val="404040"/>
                </a:solidFill>
                <a:latin typeface="quote-cjk-patch"/>
              </a:rPr>
              <a:t>腦細胞</a:t>
            </a:r>
            <a:r>
              <a:rPr lang="en-US" altLang="zh-TW" sz="2400" dirty="0">
                <a:solidFill>
                  <a:srgbClr val="404040"/>
                </a:solidFill>
                <a:latin typeface="quote-cjk-patch"/>
              </a:rPr>
              <a:t>(</a:t>
            </a:r>
            <a:r>
              <a:rPr lang="zh-TW" altLang="en-US" sz="2400" b="0" i="0" dirty="0">
                <a:solidFill>
                  <a:srgbClr val="404040"/>
                </a:solidFill>
                <a:effectLst/>
                <a:latin typeface="quote-cjk-patch"/>
              </a:rPr>
              <a:t>神經元</a:t>
            </a:r>
            <a:r>
              <a:rPr lang="en-US" altLang="zh-TW" sz="2400" b="0" i="0" dirty="0">
                <a:solidFill>
                  <a:srgbClr val="404040"/>
                </a:solidFill>
                <a:effectLst/>
                <a:latin typeface="quote-cjk-patch"/>
              </a:rPr>
              <a:t>)</a:t>
            </a:r>
            <a:r>
              <a:rPr lang="zh-TW" altLang="en-US" sz="2400" b="0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endParaRPr lang="en-US" altLang="zh-TW" sz="2400" dirty="0">
              <a:solidFill>
                <a:srgbClr val="404040"/>
              </a:solidFill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404040"/>
                </a:solidFill>
                <a:latin typeface="quote-cjk-patch"/>
              </a:rPr>
              <a:t>神經元</a:t>
            </a:r>
            <a:r>
              <a:rPr lang="zh-TW" altLang="en-US" sz="2400" b="0" i="0" dirty="0">
                <a:solidFill>
                  <a:srgbClr val="404040"/>
                </a:solidFill>
                <a:effectLst/>
                <a:latin typeface="quote-cjk-patch"/>
              </a:rPr>
              <a:t>互相連結</a:t>
            </a:r>
            <a:r>
              <a:rPr lang="en-US" altLang="zh-TW" sz="2400" b="0" i="0" dirty="0">
                <a:solidFill>
                  <a:srgbClr val="404040"/>
                </a:solidFill>
                <a:effectLst/>
                <a:latin typeface="quote-cjk-patch"/>
              </a:rPr>
              <a:t>,</a:t>
            </a:r>
            <a:r>
              <a:rPr lang="zh-TW" altLang="en-US" sz="2400" b="0" i="0" dirty="0">
                <a:solidFill>
                  <a:srgbClr val="404040"/>
                </a:solidFill>
                <a:effectLst/>
                <a:latin typeface="quote-cjk-patch"/>
              </a:rPr>
              <a:t> 並會互相傳遞信號</a:t>
            </a:r>
            <a:endParaRPr lang="en-US" altLang="zh-TW" sz="2400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400" b="0" i="0" dirty="0">
                <a:solidFill>
                  <a:srgbClr val="404040"/>
                </a:solidFill>
                <a:effectLst/>
                <a:latin typeface="quote-cjk-patch"/>
              </a:rPr>
              <a:t>這些信號有強弱之分：代表某些連</a:t>
            </a:r>
            <a:r>
              <a:rPr lang="zh-TW" altLang="en-US" sz="2400" dirty="0">
                <a:solidFill>
                  <a:srgbClr val="404040"/>
                </a:solidFill>
                <a:latin typeface="quote-cjk-patch"/>
              </a:rPr>
              <a:t>結</a:t>
            </a:r>
            <a:r>
              <a:rPr lang="zh-TW" altLang="en-US" sz="2400" b="0" i="0" dirty="0">
                <a:solidFill>
                  <a:srgbClr val="404040"/>
                </a:solidFill>
                <a:effectLst/>
                <a:latin typeface="quote-cjk-patch"/>
              </a:rPr>
              <a:t>被賦予「更高的重要性」。</a:t>
            </a:r>
            <a:endParaRPr lang="en-US" altLang="zh-TW" sz="2400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404040"/>
                </a:solidFill>
                <a:latin typeface="quote-cjk-patch"/>
              </a:rPr>
              <a:t>透過調整這些信號的強弱</a:t>
            </a:r>
            <a:r>
              <a:rPr lang="en-US" altLang="zh-TW" sz="2400" dirty="0">
                <a:solidFill>
                  <a:srgbClr val="404040"/>
                </a:solidFill>
                <a:latin typeface="quote-cjk-patch"/>
              </a:rPr>
              <a:t>,</a:t>
            </a:r>
            <a:r>
              <a:rPr lang="zh-TW" altLang="en-US" sz="2400" dirty="0">
                <a:solidFill>
                  <a:srgbClr val="404040"/>
                </a:solidFill>
                <a:latin typeface="quote-cjk-patch"/>
              </a:rPr>
              <a:t> 大腦就可以學到很多東西</a:t>
            </a:r>
            <a:r>
              <a:rPr lang="en-US" altLang="zh-TW" sz="2400" dirty="0">
                <a:solidFill>
                  <a:srgbClr val="404040"/>
                </a:solidFill>
                <a:latin typeface="quote-cjk-patch"/>
              </a:rPr>
              <a:t>!</a:t>
            </a:r>
            <a:endParaRPr lang="zh-HK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86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BFDE9-7898-F872-049A-0607FC3D4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3D5AC8DF-C89E-D8DB-1408-91B92BF2BB2D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D98D46C-3892-A58A-E213-6130A06ED61E}"/>
              </a:ext>
            </a:extLst>
          </p:cNvPr>
          <p:cNvSpPr txBox="1"/>
          <p:nvPr/>
        </p:nvSpPr>
        <p:spPr>
          <a:xfrm>
            <a:off x="2774018" y="67653"/>
            <a:ext cx="7122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i="1" dirty="0">
                <a:latin typeface="Heiti SC Medium" pitchFamily="2" charset="-128"/>
                <a:ea typeface="Heiti SC Medium" pitchFamily="2" charset="-128"/>
              </a:rPr>
              <a:t>人工 </a:t>
            </a:r>
            <a:r>
              <a:rPr lang="zh-TW" altLang="en-US" sz="4000" b="1" dirty="0">
                <a:latin typeface="Heiti SC Medium" pitchFamily="2" charset="-128"/>
                <a:ea typeface="Heiti SC Medium" pitchFamily="2" charset="-128"/>
              </a:rPr>
              <a:t>神經元網絡</a:t>
            </a:r>
            <a:endParaRPr lang="en-US" altLang="zh-TW" sz="4000" b="1" dirty="0"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lang="en-US" altLang="zh-TW" sz="4000" dirty="0">
                <a:latin typeface="Heiti SC Medium" pitchFamily="2" charset="-128"/>
                <a:ea typeface="Heiti SC Medium" pitchFamily="2" charset="-128"/>
              </a:rPr>
              <a:t>(</a:t>
            </a:r>
            <a:r>
              <a:rPr lang="en-US" altLang="zh-TW" sz="4000" b="1" i="1" dirty="0">
                <a:latin typeface="Heiti SC Medium" pitchFamily="2" charset="-128"/>
                <a:ea typeface="Heiti SC Medium" pitchFamily="2" charset="-128"/>
              </a:rPr>
              <a:t>Artificial</a:t>
            </a:r>
            <a:r>
              <a:rPr lang="en-US" altLang="zh-TW" sz="4000" dirty="0">
                <a:latin typeface="Heiti SC Medium" pitchFamily="2" charset="-128"/>
                <a:ea typeface="Heiti SC Medium" pitchFamily="2" charset="-128"/>
              </a:rPr>
              <a:t> Neuron Network?)</a:t>
            </a:r>
            <a:endParaRPr lang="zh-CN" altLang="en-US" sz="40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E0412-DD07-1CB5-4D98-DF4409CEBC71}"/>
              </a:ext>
            </a:extLst>
          </p:cNvPr>
          <p:cNvSpPr txBox="1"/>
          <p:nvPr/>
        </p:nvSpPr>
        <p:spPr>
          <a:xfrm>
            <a:off x="857249" y="1357473"/>
            <a:ext cx="1079182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b="0" i="0" dirty="0">
                <a:solidFill>
                  <a:srgbClr val="404040"/>
                </a:solidFill>
                <a:effectLst/>
                <a:latin typeface="quote-cjk-patch"/>
              </a:rPr>
              <a:t>電腦科學家，</a:t>
            </a:r>
            <a:r>
              <a:rPr lang="zh-TW" altLang="en-US" sz="2800" dirty="0">
                <a:solidFill>
                  <a:srgbClr val="404040"/>
                </a:solidFill>
                <a:latin typeface="quote-cjk-patch"/>
              </a:rPr>
              <a:t>用了電腦程序來模仿人體大腦的神經網絡。</a:t>
            </a:r>
            <a:endParaRPr lang="en-US" altLang="zh-TW" sz="2800" dirty="0">
              <a:solidFill>
                <a:srgbClr val="404040"/>
              </a:solidFill>
              <a:latin typeface="quote-cjk-patch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b="0" i="0" dirty="0">
                <a:solidFill>
                  <a:srgbClr val="404040"/>
                </a:solidFill>
                <a:effectLst/>
                <a:latin typeface="quote-cjk-patch"/>
              </a:rPr>
              <a:t>人工神經元互相連結，傳遞數值</a:t>
            </a:r>
            <a:r>
              <a:rPr lang="en-US" altLang="zh-TW" sz="2800" b="0" i="0" dirty="0">
                <a:solidFill>
                  <a:srgbClr val="404040"/>
                </a:solidFill>
                <a:effectLst/>
                <a:latin typeface="quote-cjk-patch"/>
              </a:rPr>
              <a:t>,</a:t>
            </a:r>
            <a:r>
              <a:rPr lang="zh-TW" altLang="en-US" sz="2800" b="0" i="0" dirty="0">
                <a:solidFill>
                  <a:srgbClr val="404040"/>
                </a:solidFill>
                <a:effectLst/>
                <a:latin typeface="quote-cjk-patch"/>
              </a:rPr>
              <a:t> 形成一層層的網絡</a:t>
            </a:r>
            <a:endParaRPr lang="en-US" altLang="zh-TW" sz="2800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404040"/>
                </a:solidFill>
                <a:latin typeface="quote-cjk-patch"/>
              </a:rPr>
              <a:t>使用了</a:t>
            </a:r>
            <a:r>
              <a:rPr lang="zh-TW" altLang="en-US" sz="2800" i="1" dirty="0">
                <a:solidFill>
                  <a:srgbClr val="404040"/>
                </a:solidFill>
                <a:latin typeface="quote-cjk-patch"/>
              </a:rPr>
              <a:t>大型 </a:t>
            </a:r>
            <a:r>
              <a:rPr lang="zh-TW" altLang="en-US" sz="2800" dirty="0">
                <a:solidFill>
                  <a:srgbClr val="404040"/>
                </a:solidFill>
                <a:latin typeface="quote-cjk-patch"/>
              </a:rPr>
              <a:t>的人工神經元網絡的機器學習方法</a:t>
            </a:r>
            <a:r>
              <a:rPr lang="en-US" altLang="zh-TW" sz="2800" dirty="0">
                <a:solidFill>
                  <a:srgbClr val="404040"/>
                </a:solidFill>
                <a:latin typeface="quote-cjk-patch"/>
              </a:rPr>
              <a:t>,</a:t>
            </a:r>
            <a:r>
              <a:rPr lang="zh-TW" altLang="en-US" sz="2800" dirty="0">
                <a:solidFill>
                  <a:srgbClr val="404040"/>
                </a:solidFill>
                <a:latin typeface="quote-cjk-patch"/>
              </a:rPr>
              <a:t> 稱為</a:t>
            </a:r>
            <a:r>
              <a:rPr lang="zh-TW" altLang="en-US" sz="2800" b="1" dirty="0">
                <a:solidFill>
                  <a:srgbClr val="404040"/>
                </a:solidFill>
                <a:latin typeface="quote-cjk-patch"/>
              </a:rPr>
              <a:t>深度學習 </a:t>
            </a:r>
            <a:r>
              <a:rPr lang="en-US" altLang="zh-TW" sz="2800" b="1" dirty="0">
                <a:solidFill>
                  <a:srgbClr val="404040"/>
                </a:solidFill>
                <a:latin typeface="quote-cjk-patch"/>
              </a:rPr>
              <a:t>(Deep Learning)</a:t>
            </a:r>
            <a:endParaRPr lang="en-US" altLang="zh-TW" sz="2800" b="1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400" b="0" i="0" dirty="0">
              <a:solidFill>
                <a:srgbClr val="404040"/>
              </a:solidFill>
              <a:effectLst/>
              <a:latin typeface="quote-cjk-patch"/>
            </a:endParaRPr>
          </a:p>
        </p:txBody>
      </p:sp>
      <p:pic>
        <p:nvPicPr>
          <p:cNvPr id="2" name="圖片 1052">
            <a:extLst>
              <a:ext uri="{FF2B5EF4-FFF2-40B4-BE49-F238E27FC236}">
                <a16:creationId xmlns:a16="http://schemas.microsoft.com/office/drawing/2014/main" id="{250C3976-104B-3C01-0CA1-0A2074C74C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894" y="3392883"/>
            <a:ext cx="3598435" cy="1239244"/>
          </a:xfrm>
          <a:prstGeom prst="rect">
            <a:avLst/>
          </a:prstGeom>
        </p:spPr>
      </p:pic>
      <p:pic>
        <p:nvPicPr>
          <p:cNvPr id="6" name="圖片 17">
            <a:extLst>
              <a:ext uri="{FF2B5EF4-FFF2-40B4-BE49-F238E27FC236}">
                <a16:creationId xmlns:a16="http://schemas.microsoft.com/office/drawing/2014/main" id="{D8CBC47B-60AA-96DC-239F-2A51250BFB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499077" y="3017892"/>
            <a:ext cx="2105500" cy="3598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5" descr="A diagram of a network&#10;&#10;AI-generated content may be incorrect.">
            <a:extLst>
              <a:ext uri="{FF2B5EF4-FFF2-40B4-BE49-F238E27FC236}">
                <a16:creationId xmlns:a16="http://schemas.microsoft.com/office/drawing/2014/main" id="{E027FF94-78A6-D141-37BD-342CF53DD9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713" y="4744305"/>
            <a:ext cx="3169342" cy="17298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80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2212667" y="1858056"/>
            <a:ext cx="7766661" cy="3141886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1048568" y="2772125"/>
            <a:ext cx="9903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atin typeface="Heiti SC Medium" pitchFamily="2" charset="-128"/>
                <a:ea typeface="Heiti SC Medium" pitchFamily="2" charset="-128"/>
              </a:rPr>
              <a:t>如何讓電腦從資料</a:t>
            </a:r>
            <a:r>
              <a:rPr lang="en-US" altLang="zh-TW" sz="5400" dirty="0">
                <a:latin typeface="Heiti SC Medium" pitchFamily="2" charset="-128"/>
                <a:ea typeface="Heiti SC Medium" pitchFamily="2" charset="-128"/>
              </a:rPr>
              <a:t>(data)</a:t>
            </a:r>
            <a:r>
              <a:rPr lang="zh-CN" altLang="en-US" sz="5400" dirty="0">
                <a:latin typeface="Heiti SC Medium" pitchFamily="2" charset="-128"/>
                <a:ea typeface="Heiti SC Medium" pitchFamily="2" charset="-128"/>
              </a:rPr>
              <a:t>中學習</a:t>
            </a:r>
            <a:r>
              <a:rPr lang="en-US" altLang="zh-CN" sz="5400" dirty="0">
                <a:latin typeface="Heiti SC Medium" pitchFamily="2" charset="-128"/>
                <a:ea typeface="Heiti SC Medium" pitchFamily="2" charset="-128"/>
              </a:rPr>
              <a:t>?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62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3574768" y="378641"/>
            <a:ext cx="5042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5400" dirty="0">
                <a:latin typeface="Heiti SC Medium" pitchFamily="2" charset="-128"/>
                <a:ea typeface="Heiti SC Medium" pitchFamily="2" charset="-128"/>
              </a:rPr>
              <a:t>機器學習的步驟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36E541A-6E00-EA43-8056-D3E261C992D7}"/>
              </a:ext>
            </a:extLst>
          </p:cNvPr>
          <p:cNvSpPr txBox="1"/>
          <p:nvPr/>
        </p:nvSpPr>
        <p:spPr>
          <a:xfrm>
            <a:off x="1235154" y="1467746"/>
            <a:ext cx="1095684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AutoNum type="arabicPeriod"/>
            </a:pPr>
            <a:r>
              <a:rPr lang="zh-HK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HK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訓練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</a:t>
            </a:r>
            <a:r>
              <a:rPr lang="zh-HK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(Training Data)</a:t>
            </a:r>
          </a:p>
          <a:p>
            <a:pPr marL="914400" indent="-914400">
              <a:buFontTx/>
              <a:buAutoNum type="arabicPeriod"/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  <a:r>
              <a:rPr lang="zh-HK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（電腦從資料中選擇特徵，</a:t>
            </a:r>
            <a:br>
              <a:rPr lang="en-US" altLang="zh-HK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HK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然後建構資料的</a:t>
            </a:r>
            <a:r>
              <a:rPr lang="zh-HK" altLang="en-US" sz="48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  <a:r>
              <a:rPr lang="zh-HK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HK" sz="4800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Model</a:t>
            </a:r>
            <a:r>
              <a:rPr lang="en-US" altLang="zh-HK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HK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HK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indent="-914400">
              <a:buFontTx/>
              <a:buAutoNum type="arabicPeriod"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測試模型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訓練成果</a:t>
            </a:r>
            <a:endParaRPr lang="en-US" altLang="zh-TW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0" indent="-914400">
              <a:buFontTx/>
              <a:buAutoNum type="arabicPeriod"/>
            </a:pP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r>
              <a:rPr lang="zh-HK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來解決問題</a:t>
            </a:r>
            <a:endParaRPr lang="en-US" altLang="zh-HK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93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2299238" y="219226"/>
            <a:ext cx="6668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latin typeface="Heiti SC Medium" pitchFamily="2" charset="-128"/>
                <a:ea typeface="Heiti SC Medium" pitchFamily="2" charset="-128"/>
              </a:rPr>
              <a:t>甚麼是模型 </a:t>
            </a:r>
            <a:r>
              <a:rPr lang="en-US" altLang="zh-TW" sz="5400" b="1" dirty="0">
                <a:latin typeface="Heiti SC Medium" pitchFamily="2" charset="-128"/>
                <a:ea typeface="Heiti SC Medium" pitchFamily="2" charset="-128"/>
              </a:rPr>
              <a:t>(Model)</a:t>
            </a:r>
            <a:endParaRPr lang="zh-CN" altLang="en-US" sz="5400" b="1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3" name="Picture 2" descr="Looking for Connections in Your Data – Correlation Coefficients | The  Official Blog of BigML.com">
            <a:extLst>
              <a:ext uri="{FF2B5EF4-FFF2-40B4-BE49-F238E27FC236}">
                <a16:creationId xmlns:a16="http://schemas.microsoft.com/office/drawing/2014/main" id="{8157C663-E18E-4426-BBA5-A1EB267CB5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096" y="3008699"/>
            <a:ext cx="3841045" cy="2880952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0C8A30-82A1-445D-B1A1-94D4FC586D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715" y="2906421"/>
            <a:ext cx="2934335" cy="2983230"/>
          </a:xfrm>
          <a:prstGeom prst="rect">
            <a:avLst/>
          </a:prstGeom>
        </p:spPr>
      </p:pic>
      <p:sp>
        <p:nvSpPr>
          <p:cNvPr id="5" name="文字方塊 1">
            <a:extLst>
              <a:ext uri="{FF2B5EF4-FFF2-40B4-BE49-F238E27FC236}">
                <a16:creationId xmlns:a16="http://schemas.microsoft.com/office/drawing/2014/main" id="{7D04EE76-84D4-6D6D-A429-7B821A13C527}"/>
              </a:ext>
            </a:extLst>
          </p:cNvPr>
          <p:cNvSpPr txBox="1"/>
          <p:nvPr/>
        </p:nvSpPr>
        <p:spPr>
          <a:xfrm>
            <a:off x="823960" y="1152804"/>
            <a:ext cx="1142633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AutoNum type="arabicPeriod"/>
            </a:pPr>
            <a:r>
              <a:rPr lang="zh-TW" altLang="en-US" sz="2400" dirty="0"/>
              <a:t>很多時候，很多</a:t>
            </a:r>
            <a:r>
              <a:rPr lang="zh-HK" altLang="en-US" sz="2400" dirty="0"/>
              <a:t>資料中</a:t>
            </a:r>
            <a:r>
              <a:rPr lang="zh-TW" altLang="en-US" sz="2400" dirty="0"/>
              <a:t>隱藏有一定的規律 </a:t>
            </a:r>
            <a:r>
              <a:rPr lang="en-US" altLang="zh-TW" sz="2400" dirty="0"/>
              <a:t>(</a:t>
            </a:r>
            <a:r>
              <a:rPr lang="en-US" altLang="zh-TW" sz="2400" dirty="0">
                <a:ea typeface="Heiti SC Medium" pitchFamily="2" charset="-128"/>
              </a:rPr>
              <a:t>Pattern)</a:t>
            </a:r>
          </a:p>
          <a:p>
            <a:pPr marL="914400" indent="-914400">
              <a:buAutoNum type="arabicPeriod" startAt="2"/>
            </a:pPr>
            <a:r>
              <a:rPr lang="zh-TW" altLang="en-US" sz="2400" dirty="0"/>
              <a:t>機器學習，就是讓電腦自動從大量的資料中學習 </a:t>
            </a:r>
            <a:r>
              <a:rPr lang="en-US" altLang="zh-TW" sz="2400" dirty="0">
                <a:ea typeface="Heiti SC Medium" pitchFamily="2" charset="-128"/>
              </a:rPr>
              <a:t>(Training)</a:t>
            </a:r>
            <a:r>
              <a:rPr lang="zh-TW" altLang="en-US" sz="2400" dirty="0"/>
              <a:t>，找出這些規律。</a:t>
            </a:r>
            <a:endParaRPr lang="en-US" altLang="zh-TW" sz="2400" dirty="0">
              <a:ea typeface="Heiti SC Medium" pitchFamily="2" charset="-128"/>
            </a:endParaRPr>
          </a:p>
          <a:p>
            <a:pPr marL="914400" indent="-914400">
              <a:buAutoNum type="arabicPeriod" startAt="3"/>
            </a:pPr>
            <a:r>
              <a:rPr lang="zh-TW" altLang="en-US" sz="2400" dirty="0"/>
              <a:t>訓練的結果，就是</a:t>
            </a:r>
            <a:r>
              <a:rPr lang="en-US" altLang="zh-TW" sz="2400" dirty="0">
                <a:ea typeface="Heiti SC Medium" pitchFamily="2" charset="-128"/>
              </a:rPr>
              <a:t>Model</a:t>
            </a:r>
            <a:r>
              <a:rPr lang="zh-TW" altLang="en-US" sz="2400" dirty="0"/>
              <a:t>。</a:t>
            </a:r>
            <a:endParaRPr lang="en-US" altLang="zh-TW" sz="2400" dirty="0">
              <a:ea typeface="Heiti SC Medium" pitchFamily="2" charset="-128"/>
            </a:endParaRPr>
          </a:p>
          <a:p>
            <a:pPr marL="914400" indent="-914400">
              <a:buAutoNum type="arabicPeriod" startAt="3"/>
            </a:pPr>
            <a:r>
              <a:rPr lang="en-US" altLang="zh-TW" sz="2400" dirty="0">
                <a:ea typeface="Heiti SC Medium" pitchFamily="2" charset="-128"/>
              </a:rPr>
              <a:t>Model </a:t>
            </a:r>
            <a:r>
              <a:rPr lang="zh-TW" altLang="en-US" sz="2400" dirty="0"/>
              <a:t>經過測試</a:t>
            </a:r>
            <a:r>
              <a:rPr lang="en-US" altLang="zh-TW" sz="2400" dirty="0"/>
              <a:t> (Testing)</a:t>
            </a:r>
            <a:r>
              <a:rPr lang="zh-TW" altLang="en-US" sz="2400" dirty="0"/>
              <a:t>後</a:t>
            </a:r>
            <a:r>
              <a:rPr lang="en-US" altLang="zh-TW" sz="2400" dirty="0"/>
              <a:t>, </a:t>
            </a:r>
            <a:r>
              <a:rPr lang="zh-TW" altLang="en-US" sz="2400" dirty="0"/>
              <a:t>就可以讓電腦用來自己做判斷了 </a:t>
            </a:r>
            <a:r>
              <a:rPr lang="en-US" altLang="zh-TW" sz="2400" dirty="0"/>
              <a:t>(Prediction)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br>
              <a:rPr lang="en-US" altLang="zh-HK" sz="4800" dirty="0">
                <a:latin typeface="Heiti SC Medium" pitchFamily="2" charset="-128"/>
                <a:ea typeface="Heiti SC Medium" pitchFamily="2" charset="-128"/>
              </a:rPr>
            </a:br>
            <a:endParaRPr lang="en-US" altLang="zh-HK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894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uebingen_VanGogh">
            <a:extLst>
              <a:ext uri="{FF2B5EF4-FFF2-40B4-BE49-F238E27FC236}">
                <a16:creationId xmlns:a16="http://schemas.microsoft.com/office/drawing/2014/main" id="{08E4E81F-7E28-8A1E-B916-8242522A7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4995" y="1336251"/>
            <a:ext cx="2795633" cy="229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1400734" y="460239"/>
            <a:ext cx="8750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喜歡繪畫藝術嗎</a:t>
            </a:r>
            <a:r>
              <a:rPr lang="en-US" altLang="zh-TW" sz="5400" dirty="0">
                <a:latin typeface="Heiti SC Medium" pitchFamily="2" charset="-128"/>
                <a:ea typeface="Heiti SC Medium" pitchFamily="2" charset="-128"/>
              </a:rPr>
              <a:t>?</a:t>
            </a:r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 是誰畫的</a:t>
            </a:r>
            <a:r>
              <a:rPr lang="en-US" altLang="zh-TW" sz="5400" dirty="0">
                <a:latin typeface="Heiti SC Medium" pitchFamily="2" charset="-128"/>
                <a:ea typeface="Heiti SC Medium" pitchFamily="2" charset="-128"/>
              </a:rPr>
              <a:t>?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BFD155-6465-8349-F4EA-EA7DC5077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901" y="3587589"/>
            <a:ext cx="3485059" cy="229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I Art in the style of Vincent Van Gogh - Digital and AI Art">
            <a:extLst>
              <a:ext uri="{FF2B5EF4-FFF2-40B4-BE49-F238E27FC236}">
                <a16:creationId xmlns:a16="http://schemas.microsoft.com/office/drawing/2014/main" id="{B90E1904-4C71-6BAD-26A0-13A8FE421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6900" y="1413372"/>
            <a:ext cx="3485059" cy="21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ncent van Gogh | Biography, Art, &amp; Facts | Britannica">
            <a:extLst>
              <a:ext uri="{FF2B5EF4-FFF2-40B4-BE49-F238E27FC236}">
                <a16:creationId xmlns:a16="http://schemas.microsoft.com/office/drawing/2014/main" id="{FDB41C71-377F-A262-9057-3347A211B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4995" y="3688236"/>
            <a:ext cx="2795633" cy="22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211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892506" y="293232"/>
            <a:ext cx="9393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latin typeface="Heiti SC Medium" pitchFamily="2" charset="-128"/>
                <a:ea typeface="Heiti SC Medium" pitchFamily="2" charset="-128"/>
              </a:rPr>
              <a:t>HSU</a:t>
            </a:r>
            <a:r>
              <a:rPr lang="zh-TW" altLang="en-US" sz="5400" b="1" dirty="0">
                <a:latin typeface="Heiti SC Medium" pitchFamily="2" charset="-128"/>
                <a:ea typeface="Heiti SC Medium" pitchFamily="2" charset="-128"/>
              </a:rPr>
              <a:t>有人工智能讀嗎</a:t>
            </a:r>
            <a:endParaRPr lang="zh-CN" altLang="en-US" sz="5400" b="1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5" name="文字方塊 1">
            <a:extLst>
              <a:ext uri="{FF2B5EF4-FFF2-40B4-BE49-F238E27FC236}">
                <a16:creationId xmlns:a16="http://schemas.microsoft.com/office/drawing/2014/main" id="{7D04EE76-84D4-6D6D-A429-7B821A13C527}"/>
              </a:ext>
            </a:extLst>
          </p:cNvPr>
          <p:cNvSpPr txBox="1"/>
          <p:nvPr/>
        </p:nvSpPr>
        <p:spPr>
          <a:xfrm>
            <a:off x="1287104" y="1560288"/>
            <a:ext cx="3789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HK" sz="2400" b="1" i="0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ar( --e-global-typography-primary-font-family )"/>
              </a:rPr>
              <a:t>BSc (Hons) in</a:t>
            </a:r>
            <a:br>
              <a:rPr lang="en-GB" altLang="zh-HK" sz="2800" b="1" i="0" strike="noStrike" dirty="0">
                <a:solidFill>
                  <a:srgbClr val="0070C0"/>
                </a:solidFill>
                <a:effectLst/>
                <a:latin typeface="var( --e-global-typography-primary-font-family )"/>
              </a:rPr>
            </a:br>
            <a:r>
              <a:rPr lang="en-GB" altLang="zh-HK" sz="2800" b="1" i="0" strike="noStrike" dirty="0">
                <a:solidFill>
                  <a:srgbClr val="0070C0"/>
                </a:solidFill>
                <a:effectLst/>
                <a:latin typeface="var( --e-global-typography-primary-font-family )"/>
                <a:hlinkClick r:id="rId4"/>
              </a:rPr>
              <a:t>Applied Computing</a:t>
            </a:r>
            <a:br>
              <a:rPr lang="en-GB" altLang="zh-HK" sz="2800" b="1" i="0" strike="noStrike" dirty="0">
                <a:solidFill>
                  <a:srgbClr val="0070C0"/>
                </a:solidFill>
                <a:effectLst/>
                <a:latin typeface="var( --e-global-typography-primary-font-family )"/>
              </a:rPr>
            </a:br>
            <a:r>
              <a:rPr lang="zh-HK" altLang="en-US" sz="2000" b="1" i="0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ar( --e-global-typography-primary-font-family )"/>
              </a:rPr>
              <a:t>計算機應用 </a:t>
            </a:r>
            <a:r>
              <a:rPr lang="en-US" altLang="zh-HK" sz="2000" b="1" i="0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ar( --e-global-typography-primary-font-family )"/>
              </a:rPr>
              <a:t>(</a:t>
            </a:r>
            <a:r>
              <a:rPr lang="zh-HK" altLang="en-US" sz="2000" b="1" i="0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ar( --e-global-typography-primary-font-family )"/>
              </a:rPr>
              <a:t>榮譽</a:t>
            </a:r>
            <a:r>
              <a:rPr lang="en-US" altLang="zh-HK" sz="2000" b="1" i="0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ar( --e-global-typography-primary-font-family )"/>
              </a:rPr>
              <a:t>) </a:t>
            </a:r>
            <a:r>
              <a:rPr lang="zh-HK" altLang="en-US" b="1" i="0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ar( --e-global-typography-primary-font-family )"/>
              </a:rPr>
              <a:t>理學士</a:t>
            </a:r>
            <a:endParaRPr lang="zh-HK" altLang="en-US" sz="2800" b="1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ar( --e-global-typography-primary-font-family )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F79B5A-7ABD-0A97-2EB3-C144038C8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7104" y="3033086"/>
            <a:ext cx="2523744" cy="35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698905636215-2c2f8894-ac74-43e8-a454-3a28ee0a3ae2_1">
            <a:extLst>
              <a:ext uri="{FF2B5EF4-FFF2-40B4-BE49-F238E27FC236}">
                <a16:creationId xmlns:a16="http://schemas.microsoft.com/office/drawing/2014/main" id="{30C8FC23-2ADA-4939-B103-E62F6ADF8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703" y="3100186"/>
            <a:ext cx="2487549" cy="351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A673A512-7FE4-0338-7DA7-7915C84B3971}"/>
              </a:ext>
            </a:extLst>
          </p:cNvPr>
          <p:cNvSpPr txBox="1"/>
          <p:nvPr/>
        </p:nvSpPr>
        <p:spPr>
          <a:xfrm>
            <a:off x="6628044" y="1350715"/>
            <a:ext cx="37899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2400" b="1" i="0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ar( --e-global-typography-primary-font-family )"/>
              </a:rPr>
              <a:t>M</a:t>
            </a:r>
            <a:r>
              <a:rPr lang="en-GB" altLang="zh-HK" sz="2400" b="1" i="0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ar( --e-global-typography-primary-font-family )"/>
              </a:rPr>
              <a:t>Sc (Hons) in</a:t>
            </a:r>
            <a:br>
              <a:rPr lang="en-GB" altLang="zh-HK" sz="2800" b="1" i="0" strike="noStrike" dirty="0">
                <a:solidFill>
                  <a:srgbClr val="0070C0"/>
                </a:solidFill>
                <a:effectLst/>
                <a:latin typeface="var( --e-global-typography-primary-font-family )"/>
              </a:rPr>
            </a:br>
            <a:r>
              <a:rPr lang="en-US" altLang="zh-TW" sz="2800" b="1" i="0" strike="noStrike" dirty="0">
                <a:solidFill>
                  <a:srgbClr val="0070C0"/>
                </a:solidFill>
                <a:effectLst/>
                <a:latin typeface="var( --e-global-typography-primary-font-family )"/>
                <a:hlinkClick r:id="rId7"/>
              </a:rPr>
              <a:t>D</a:t>
            </a:r>
            <a:r>
              <a:rPr lang="en-US" altLang="zh-TW" sz="2800" b="1" dirty="0">
                <a:solidFill>
                  <a:srgbClr val="0070C0"/>
                </a:solidFill>
                <a:latin typeface="var( --e-global-typography-primary-font-family )"/>
                <a:hlinkClick r:id="rId7"/>
              </a:rPr>
              <a:t>ata</a:t>
            </a:r>
            <a:r>
              <a:rPr lang="zh-TW" altLang="en-US" sz="2800" b="1" dirty="0">
                <a:solidFill>
                  <a:srgbClr val="0070C0"/>
                </a:solidFill>
                <a:latin typeface="var( --e-global-typography-primary-font-family )"/>
                <a:hlinkClick r:id="rId7"/>
              </a:rPr>
              <a:t> </a:t>
            </a:r>
            <a:r>
              <a:rPr lang="en-US" altLang="zh-TW" sz="2800" b="1" dirty="0">
                <a:solidFill>
                  <a:srgbClr val="0070C0"/>
                </a:solidFill>
                <a:latin typeface="var( --e-global-typography-primary-font-family )"/>
                <a:hlinkClick r:id="rId7"/>
              </a:rPr>
              <a:t>Science and Artificial Intelligence</a:t>
            </a:r>
            <a:endParaRPr lang="en-US" altLang="zh-TW" sz="2800" b="1" dirty="0">
              <a:solidFill>
                <a:srgbClr val="0070C0"/>
              </a:solidFill>
              <a:latin typeface="var( --e-global-typography-primary-font-family )"/>
            </a:endParaRPr>
          </a:p>
          <a:p>
            <a:pPr algn="l"/>
            <a:r>
              <a:rPr lang="zh-HK" altLang="en-US" sz="2000" b="1" i="0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ar( --e-global-typography-primary-font-family )"/>
              </a:rPr>
              <a:t>計</a:t>
            </a:r>
            <a:r>
              <a:rPr lang="zh-TW" altLang="en-US" sz="2000" b="1" i="0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ar( --e-global-typography-primary-font-family )"/>
              </a:rPr>
              <a:t>數據科學及人工智能</a:t>
            </a:r>
            <a:r>
              <a:rPr lang="zh-HK" altLang="en-US" sz="2000" b="1" i="0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ar( --e-global-typography-primary-font-family )"/>
              </a:rPr>
              <a:t> </a:t>
            </a:r>
            <a:r>
              <a:rPr lang="zh-HK" altLang="en-US" b="1" i="0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ar( --e-global-typography-primary-font-family )"/>
              </a:rPr>
              <a:t>理</a:t>
            </a:r>
            <a:r>
              <a:rPr lang="zh-TW" altLang="en-US" b="1" i="0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ar( --e-global-typography-primary-font-family )"/>
              </a:rPr>
              <a:t>學碩士</a:t>
            </a:r>
            <a:endParaRPr lang="zh-HK" altLang="en-US" sz="2800" b="1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ar( --e-global-typography-primary-font-family )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FC3F1E-673C-B4B4-6EC9-368B8122754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843" y="4820308"/>
            <a:ext cx="1795616" cy="1795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1A72F-835D-0600-34D6-24288D9AB65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628" y="4785081"/>
            <a:ext cx="1830842" cy="18308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193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2299238" y="219226"/>
            <a:ext cx="6668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>
                <a:latin typeface="Heiti SC Medium" pitchFamily="2" charset="-128"/>
                <a:ea typeface="Heiti SC Medium" pitchFamily="2" charset="-128"/>
              </a:rPr>
              <a:t>看看你知道了多少</a:t>
            </a:r>
            <a:endParaRPr lang="zh-CN" altLang="en-US" sz="5400" b="1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059C8F-346F-A3BF-9410-67BD20CBF0FB}"/>
              </a:ext>
            </a:extLst>
          </p:cNvPr>
          <p:cNvSpPr txBox="1"/>
          <p:nvPr/>
        </p:nvSpPr>
        <p:spPr>
          <a:xfrm>
            <a:off x="1341120" y="136758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HK" sz="3600" dirty="0"/>
              <a:t>https://kahoot.it/</a:t>
            </a:r>
            <a:endParaRPr lang="zh-HK" alt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DC19B6-9F48-690E-C7B1-8DF77524CC9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3521" y="1461224"/>
            <a:ext cx="3703012" cy="3479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81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44">
            <a:extLst>
              <a:ext uri="{FF2B5EF4-FFF2-40B4-BE49-F238E27FC236}">
                <a16:creationId xmlns:a16="http://schemas.microsoft.com/office/drawing/2014/main" id="{4EF43EE6-BC1A-7DD6-D2FC-6DFD4A8F3B7B}"/>
              </a:ext>
            </a:extLst>
          </p:cNvPr>
          <p:cNvSpPr txBox="1"/>
          <p:nvPr/>
        </p:nvSpPr>
        <p:spPr>
          <a:xfrm>
            <a:off x="2299238" y="219226"/>
            <a:ext cx="6668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 dirty="0">
                <a:latin typeface="Heiti SC Medium" pitchFamily="2" charset="-128"/>
                <a:ea typeface="Heiti SC Medium" pitchFamily="2" charset="-128"/>
              </a:rPr>
              <a:t>Any questions?</a:t>
            </a:r>
            <a:endParaRPr lang="zh-CN" altLang="en-US" sz="5400" b="1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649E91-5936-858A-8881-99F785D587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667" y="1308693"/>
            <a:ext cx="7157459" cy="47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5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3574768" y="378641"/>
            <a:ext cx="5055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就讓我們試一試</a:t>
            </a:r>
            <a:r>
              <a:rPr lang="zh-TW" altLang="en-US" sz="5400" b="1" dirty="0">
                <a:latin typeface="Heiti SC Medium" pitchFamily="2" charset="-128"/>
                <a:ea typeface="Heiti SC Medium" pitchFamily="2" charset="-128"/>
              </a:rPr>
              <a:t>機器學習</a:t>
            </a:r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吧</a:t>
            </a:r>
            <a:r>
              <a:rPr lang="en-US" altLang="zh-TW" sz="5400" dirty="0">
                <a:latin typeface="Heiti SC Medium" pitchFamily="2" charset="-128"/>
                <a:ea typeface="Heiti SC Medium" pitchFamily="2" charset="-128"/>
              </a:rPr>
              <a:t>!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36E541A-6E00-EA43-8056-D3E261C992D7}"/>
              </a:ext>
            </a:extLst>
          </p:cNvPr>
          <p:cNvSpPr txBox="1"/>
          <p:nvPr/>
        </p:nvSpPr>
        <p:spPr>
          <a:xfrm>
            <a:off x="678609" y="2945073"/>
            <a:ext cx="9987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HK" sz="4800" dirty="0">
                <a:latin typeface="Heiti SC Medium" pitchFamily="2" charset="-128"/>
                <a:ea typeface="Heiti SC Medium" pitchFamily="2" charset="-128"/>
              </a:rPr>
              <a:t>https://c</a:t>
            </a:r>
            <a:r>
              <a:rPr lang="en-US" altLang="zh-HK" sz="4800" dirty="0">
                <a:latin typeface="Heiti SC Medium" pitchFamily="2" charset="-128"/>
                <a:ea typeface="Heiti SC Medium" pitchFamily="2" charset="-128"/>
              </a:rPr>
              <a:t>s</a:t>
            </a:r>
            <a:r>
              <a:rPr lang="en-GB" altLang="zh-HK" sz="4800" dirty="0">
                <a:latin typeface="Heiti SC Medium" pitchFamily="2" charset="-128"/>
                <a:ea typeface="Heiti SC Medium" pitchFamily="2" charset="-128"/>
              </a:rPr>
              <a:t>.hsu.edu.hk/workshop/</a:t>
            </a:r>
            <a:endParaRPr lang="zh-HK" altLang="en-US" sz="4800" dirty="0">
              <a:latin typeface="Heiti SC Medium" pitchFamily="2" charset="-128"/>
              <a:ea typeface="Heiti SC Medium" pitchFamily="2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854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8668C-9F54-A76E-BC92-DFE255929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84288C42-495F-CF8B-A1E6-7E9AF5CE372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D801481-A2A6-DA33-6C73-4A68D88986CF}"/>
              </a:ext>
            </a:extLst>
          </p:cNvPr>
          <p:cNvSpPr txBox="1"/>
          <p:nvPr/>
        </p:nvSpPr>
        <p:spPr>
          <a:xfrm>
            <a:off x="3089575" y="348272"/>
            <a:ext cx="5042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喜歡漫畫嗎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2" name="文本框 44">
            <a:extLst>
              <a:ext uri="{FF2B5EF4-FFF2-40B4-BE49-F238E27FC236}">
                <a16:creationId xmlns:a16="http://schemas.microsoft.com/office/drawing/2014/main" id="{470A3640-BCBC-B681-181F-CE27BFEB8234}"/>
              </a:ext>
            </a:extLst>
          </p:cNvPr>
          <p:cNvSpPr txBox="1"/>
          <p:nvPr/>
        </p:nvSpPr>
        <p:spPr>
          <a:xfrm>
            <a:off x="522752" y="4218951"/>
            <a:ext cx="2851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>
                <a:latin typeface="Heiti SC Medium" pitchFamily="2" charset="-128"/>
                <a:ea typeface="Heiti SC Medium" pitchFamily="2" charset="-128"/>
              </a:rPr>
              <a:t>(A)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1026" name="Picture 2" descr="Doraemon style. A girl in the foreground with short hair and big eyes, looking at a robot from the future and feeling amazed. Background is a suburban area in Japan">
            <a:extLst>
              <a:ext uri="{FF2B5EF4-FFF2-40B4-BE49-F238E27FC236}">
                <a16:creationId xmlns:a16="http://schemas.microsoft.com/office/drawing/2014/main" id="{A25F091C-719F-79C1-9F0D-AE613DA66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13" y="1370451"/>
            <a:ext cx="2201692" cy="220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6A8B4B-77F3-D3F3-BCA6-F4BB376CBC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806" y="1365743"/>
            <a:ext cx="2201692" cy="2201692"/>
          </a:xfrm>
          <a:prstGeom prst="rect">
            <a:avLst/>
          </a:prstGeom>
        </p:spPr>
      </p:pic>
      <p:sp>
        <p:nvSpPr>
          <p:cNvPr id="3" name="文本框 44">
            <a:extLst>
              <a:ext uri="{FF2B5EF4-FFF2-40B4-BE49-F238E27FC236}">
                <a16:creationId xmlns:a16="http://schemas.microsoft.com/office/drawing/2014/main" id="{49F1747D-349F-1C6B-17DE-6A594DB39584}"/>
              </a:ext>
            </a:extLst>
          </p:cNvPr>
          <p:cNvSpPr txBox="1"/>
          <p:nvPr/>
        </p:nvSpPr>
        <p:spPr>
          <a:xfrm>
            <a:off x="2697276" y="4218951"/>
            <a:ext cx="2851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>
                <a:latin typeface="Heiti SC Medium" pitchFamily="2" charset="-128"/>
                <a:ea typeface="Heiti SC Medium" pitchFamily="2" charset="-128"/>
              </a:rPr>
              <a:t>(B)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4" name="文本框 44">
            <a:extLst>
              <a:ext uri="{FF2B5EF4-FFF2-40B4-BE49-F238E27FC236}">
                <a16:creationId xmlns:a16="http://schemas.microsoft.com/office/drawing/2014/main" id="{AEE04D40-CD45-94BF-BB6C-A0790B40E10B}"/>
              </a:ext>
            </a:extLst>
          </p:cNvPr>
          <p:cNvSpPr txBox="1"/>
          <p:nvPr/>
        </p:nvSpPr>
        <p:spPr>
          <a:xfrm>
            <a:off x="5088700" y="4218951"/>
            <a:ext cx="2746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latin typeface="Heiti SC Medium" pitchFamily="2" charset="-128"/>
                <a:ea typeface="Heiti SC Medium" pitchFamily="2" charset="-128"/>
              </a:rPr>
              <a:t>(C)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CB52AD-D8A8-8D6A-7E6D-6D22F57CBC2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610" y="1365742"/>
            <a:ext cx="2221090" cy="22016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1EDF3B-2BE3-D8ED-F495-20A40063AB53}"/>
              </a:ext>
            </a:extLst>
          </p:cNvPr>
          <p:cNvSpPr txBox="1"/>
          <p:nvPr/>
        </p:nvSpPr>
        <p:spPr>
          <a:xfrm>
            <a:off x="4123051" y="5428584"/>
            <a:ext cx="37122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TW" sz="3200" dirty="0">
                <a:latin typeface="Heiti SC Medium" pitchFamily="2" charset="-128"/>
                <a:ea typeface="Heiti SC Medium" pitchFamily="2" charset="-128"/>
              </a:rPr>
              <a:t>AI</a:t>
            </a:r>
            <a:r>
              <a:rPr kumimoji="1" lang="zh-TW" altLang="en-US" sz="3200" dirty="0">
                <a:latin typeface="Heiti SC Medium" pitchFamily="2" charset="-128"/>
                <a:ea typeface="Heiti SC Medium" pitchFamily="2" charset="-128"/>
              </a:rPr>
              <a:t>還是人類作品</a:t>
            </a:r>
            <a:r>
              <a:rPr kumimoji="1" lang="en-US" altLang="zh-TW" sz="3200" dirty="0">
                <a:latin typeface="Heiti SC Medium" pitchFamily="2" charset="-128"/>
                <a:ea typeface="Heiti SC Medium" pitchFamily="2" charset="-128"/>
              </a:rPr>
              <a:t>?</a:t>
            </a:r>
            <a:endParaRPr kumimoji="1" lang="en-GB" altLang="zh-HK" sz="3200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11" name="Picture 10" descr="A cartoon of a person and a robot&#10;&#10;AI-generated content may be incorrect.">
            <a:extLst>
              <a:ext uri="{FF2B5EF4-FFF2-40B4-BE49-F238E27FC236}">
                <a16:creationId xmlns:a16="http://schemas.microsoft.com/office/drawing/2014/main" id="{EA9163F4-6918-9E59-8E82-77247732144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317" y="1384953"/>
            <a:ext cx="2779621" cy="2163270"/>
          </a:xfrm>
          <a:prstGeom prst="rect">
            <a:avLst/>
          </a:prstGeom>
        </p:spPr>
      </p:pic>
      <p:sp>
        <p:nvSpPr>
          <p:cNvPr id="12" name="文本框 44">
            <a:extLst>
              <a:ext uri="{FF2B5EF4-FFF2-40B4-BE49-F238E27FC236}">
                <a16:creationId xmlns:a16="http://schemas.microsoft.com/office/drawing/2014/main" id="{6424BA75-1E8B-1B34-39EE-6EE6A33E31AE}"/>
              </a:ext>
            </a:extLst>
          </p:cNvPr>
          <p:cNvSpPr txBox="1"/>
          <p:nvPr/>
        </p:nvSpPr>
        <p:spPr>
          <a:xfrm>
            <a:off x="7594498" y="4218951"/>
            <a:ext cx="2746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latin typeface="Heiti SC Medium" pitchFamily="2" charset="-128"/>
                <a:ea typeface="Heiti SC Medium" pitchFamily="2" charset="-128"/>
              </a:rPr>
              <a:t>(D)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37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1604514" y="378641"/>
            <a:ext cx="8353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觀看以下影片</a:t>
            </a:r>
            <a:endParaRPr lang="en-US" altLang="zh-TW" sz="5400" dirty="0"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他是誰</a:t>
            </a:r>
            <a:r>
              <a:rPr lang="en-US" altLang="zh-TW" sz="5400" dirty="0">
                <a:latin typeface="Heiti SC Medium" pitchFamily="2" charset="-128"/>
                <a:ea typeface="Heiti SC Medium" pitchFamily="2" charset="-128"/>
              </a:rPr>
              <a:t>?</a:t>
            </a:r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 真還是假</a:t>
            </a:r>
            <a:r>
              <a:rPr lang="en-US" altLang="zh-TW" sz="5400" dirty="0">
                <a:latin typeface="Heiti SC Medium" pitchFamily="2" charset="-128"/>
                <a:ea typeface="Heiti SC Medium" pitchFamily="2" charset="-128"/>
              </a:rPr>
              <a:t>?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70A776-5CA0-E5F9-88D1-29C10114D5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85" y="2331272"/>
            <a:ext cx="5123538" cy="33177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86A27E-4E35-C451-60A2-264F5D4184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088" y="2331272"/>
            <a:ext cx="4532397" cy="33177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275FCE-A466-DA3F-FD83-2D9D7A9B766E}"/>
              </a:ext>
            </a:extLst>
          </p:cNvPr>
          <p:cNvSpPr txBox="1"/>
          <p:nvPr/>
        </p:nvSpPr>
        <p:spPr>
          <a:xfrm>
            <a:off x="646929" y="5709452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HK" dirty="0">
                <a:hlinkClick r:id="rId6"/>
              </a:rPr>
              <a:t>https://www.youtube.com/watch?v=cQ54GDm1eL0</a:t>
            </a:r>
            <a:endParaRPr lang="zh-HK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90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3574767" y="378641"/>
            <a:ext cx="50424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他們是誰</a:t>
            </a:r>
            <a:r>
              <a:rPr lang="en-US" altLang="zh-TW" sz="5400" dirty="0">
                <a:latin typeface="Heiti SC Medium" pitchFamily="2" charset="-128"/>
                <a:ea typeface="Heiti SC Medium" pitchFamily="2" charset="-128"/>
              </a:rPr>
              <a:t>?</a:t>
            </a:r>
          </a:p>
          <a:p>
            <a:pPr algn="ctr"/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發生了甚麼事</a:t>
            </a:r>
            <a:r>
              <a:rPr lang="en-US" altLang="zh-TW" sz="5400" dirty="0">
                <a:latin typeface="Heiti SC Medium" pitchFamily="2" charset="-128"/>
                <a:ea typeface="Heiti SC Medium" pitchFamily="2" charset="-128"/>
              </a:rPr>
              <a:t>?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C7A39AC-F228-F84B-A30B-8A1F1D68AC91}"/>
              </a:ext>
            </a:extLst>
          </p:cNvPr>
          <p:cNvSpPr txBox="1"/>
          <p:nvPr/>
        </p:nvSpPr>
        <p:spPr>
          <a:xfrm>
            <a:off x="428060" y="5779916"/>
            <a:ext cx="78999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tabLst>
                <a:tab pos="5648325" algn="l"/>
              </a:tabLst>
            </a:pPr>
            <a:r>
              <a:rPr lang="en-US" altLang="zh-HK" sz="1000" b="1" u="sng" kern="100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新細明體" panose="02020500000000000000" pitchFamily="18" charset="-120"/>
                <a:hlinkClick r:id="rId4"/>
              </a:rPr>
              <a:t>https://www.chess.com/article/view/deep-blue-kasparov-chess</a:t>
            </a:r>
            <a:endParaRPr lang="zh-TW" altLang="zh-HK" sz="1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algn="just">
              <a:tabLst>
                <a:tab pos="5648325" algn="l"/>
              </a:tabLst>
            </a:pPr>
            <a:r>
              <a:rPr lang="en-US" altLang="zh-HK" sz="1000" b="1" u="sng" kern="100" dirty="0">
                <a:solidFill>
                  <a:srgbClr val="0000FF"/>
                </a:solidFill>
                <a:effectLst/>
                <a:latin typeface="Verdana" panose="020B0604030504040204" pitchFamily="34" charset="0"/>
                <a:ea typeface="新細明體" panose="02020500000000000000" pitchFamily="18" charset="-120"/>
                <a:hlinkClick r:id="rId5"/>
              </a:rPr>
              <a:t>https://www.theverge.com/2017/5/25/15689462/alphago-ke-jie-game-2-result-google-deepmind-china</a:t>
            </a:r>
            <a:endParaRPr lang="zh-TW" altLang="zh-HK" sz="1000" kern="1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endParaRPr kumimoji="1" lang="zh-HK" altLang="en-US" sz="1400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2" name="Picture 1" descr="A picture containing text, table, desk&#10;&#10;Description automatically generated">
            <a:extLst>
              <a:ext uri="{FF2B5EF4-FFF2-40B4-BE49-F238E27FC236}">
                <a16:creationId xmlns:a16="http://schemas.microsoft.com/office/drawing/2014/main" id="{C606AA13-8146-9063-F50C-AA097A3258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834" y="2013357"/>
            <a:ext cx="4112990" cy="2711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âalphagoâçå¾çæç´¢ç»æ">
            <a:extLst>
              <a:ext uri="{FF2B5EF4-FFF2-40B4-BE49-F238E27FC236}">
                <a16:creationId xmlns:a16="http://schemas.microsoft.com/office/drawing/2014/main" id="{53EDF334-666C-5CDF-9835-03883F3AB90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8037" y="2112966"/>
            <a:ext cx="3688320" cy="263206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95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3337700" y="302447"/>
            <a:ext cx="5042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喜歡「唐詩」嗎</a:t>
            </a:r>
            <a:r>
              <a:rPr lang="en-US" altLang="zh-TW" sz="5400" dirty="0">
                <a:latin typeface="Heiti SC Medium" pitchFamily="2" charset="-128"/>
                <a:ea typeface="Heiti SC Medium" pitchFamily="2" charset="-128"/>
              </a:rPr>
              <a:t>?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52B482-624E-6F24-02C5-9929F80B03F1}"/>
              </a:ext>
            </a:extLst>
          </p:cNvPr>
          <p:cNvSpPr txBox="1"/>
          <p:nvPr/>
        </p:nvSpPr>
        <p:spPr>
          <a:xfrm>
            <a:off x="5223515" y="1486879"/>
            <a:ext cx="2954655" cy="44615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en-US" altLang="zh-TW" sz="3600" b="0" i="0" dirty="0">
              <a:solidFill>
                <a:srgbClr val="050E17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050E1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瑤草寒不死，</a:t>
            </a:r>
            <a:endParaRPr lang="en-US" altLang="zh-TW" sz="3600" dirty="0">
              <a:solidFill>
                <a:srgbClr val="050E1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050E1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移植滄江濱。</a:t>
            </a:r>
            <a:endParaRPr lang="en-US" altLang="zh-TW" sz="3600" dirty="0">
              <a:solidFill>
                <a:srgbClr val="050E1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050E1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東風灑雨露，</a:t>
            </a:r>
            <a:endParaRPr lang="en-US" altLang="zh-TW" sz="3600" dirty="0">
              <a:solidFill>
                <a:srgbClr val="050E1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050E1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會入天地春。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6857A61-5B23-BF05-5DA5-57404249D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362" y="1385279"/>
            <a:ext cx="2666671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重阳中国风装饰分层素材-中国风传统素材-素彩网">
            <a:extLst>
              <a:ext uri="{FF2B5EF4-FFF2-40B4-BE49-F238E27FC236}">
                <a16:creationId xmlns:a16="http://schemas.microsoft.com/office/drawing/2014/main" id="{A0AB5F12-BCBD-98BE-5C52-9DD9256C7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8565" y="1707951"/>
            <a:ext cx="22479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503555-ED80-FBD6-8B44-962E1E5886AB}"/>
              </a:ext>
            </a:extLst>
          </p:cNvPr>
          <p:cNvSpPr txBox="1"/>
          <p:nvPr/>
        </p:nvSpPr>
        <p:spPr>
          <a:xfrm>
            <a:off x="565330" y="1546578"/>
            <a:ext cx="2400657" cy="28117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600" b="0" i="0" dirty="0">
                <a:solidFill>
                  <a:srgbClr val="050E17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烈日</a:t>
            </a:r>
            <a:r>
              <a:rPr lang="zh-HK" altLang="en-US" sz="3600" dirty="0">
                <a:solidFill>
                  <a:srgbClr val="050E1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燒空來</a:t>
            </a:r>
            <a:r>
              <a:rPr lang="zh-TW" altLang="en-US" sz="3600" b="0" i="0" dirty="0">
                <a:solidFill>
                  <a:srgbClr val="050E17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zh-TW" altLang="en-US" sz="3600" dirty="0">
              <a:solidFill>
                <a:srgbClr val="050E1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HK" altLang="en-US" sz="3600" dirty="0">
                <a:solidFill>
                  <a:srgbClr val="050E1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乾坤如火宅。</a:t>
            </a:r>
            <a:endParaRPr lang="zh-TW" altLang="en-US" sz="3600" dirty="0">
              <a:solidFill>
                <a:srgbClr val="050E1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050E1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雲氣避鋒芒，</a:t>
            </a:r>
          </a:p>
          <a:p>
            <a:r>
              <a:rPr lang="zh-TW" altLang="en-US" sz="3600" dirty="0">
                <a:solidFill>
                  <a:srgbClr val="050E1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草木皆垂額</a:t>
            </a:r>
            <a:r>
              <a:rPr lang="zh-TW" altLang="en-US" sz="3600" b="0" i="0" dirty="0">
                <a:solidFill>
                  <a:srgbClr val="050E17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本框 44">
            <a:extLst>
              <a:ext uri="{FF2B5EF4-FFF2-40B4-BE49-F238E27FC236}">
                <a16:creationId xmlns:a16="http://schemas.microsoft.com/office/drawing/2014/main" id="{BDF5E017-7C4A-DF8A-B63A-AA10CB5B91BB}"/>
              </a:ext>
            </a:extLst>
          </p:cNvPr>
          <p:cNvSpPr txBox="1"/>
          <p:nvPr/>
        </p:nvSpPr>
        <p:spPr>
          <a:xfrm>
            <a:off x="522752" y="4218951"/>
            <a:ext cx="2851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>
                <a:latin typeface="Heiti SC Medium" pitchFamily="2" charset="-128"/>
                <a:ea typeface="Heiti SC Medium" pitchFamily="2" charset="-128"/>
              </a:rPr>
              <a:t>(A)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4" name="文本框 44">
            <a:extLst>
              <a:ext uri="{FF2B5EF4-FFF2-40B4-BE49-F238E27FC236}">
                <a16:creationId xmlns:a16="http://schemas.microsoft.com/office/drawing/2014/main" id="{531B24F0-7C9E-0D5A-4E83-79BCB53955E9}"/>
              </a:ext>
            </a:extLst>
          </p:cNvPr>
          <p:cNvSpPr txBox="1"/>
          <p:nvPr/>
        </p:nvSpPr>
        <p:spPr>
          <a:xfrm>
            <a:off x="3668963" y="4263659"/>
            <a:ext cx="2851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>
                <a:latin typeface="Heiti SC Medium" pitchFamily="2" charset="-128"/>
                <a:ea typeface="Heiti SC Medium" pitchFamily="2" charset="-128"/>
              </a:rPr>
              <a:t>(B)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2A542-87DD-D104-688D-C57E82EF9BB8}"/>
              </a:ext>
            </a:extLst>
          </p:cNvPr>
          <p:cNvSpPr txBox="1"/>
          <p:nvPr/>
        </p:nvSpPr>
        <p:spPr>
          <a:xfrm>
            <a:off x="2201576" y="5294299"/>
            <a:ext cx="37122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TW" sz="3200" dirty="0">
                <a:latin typeface="Heiti SC Medium" pitchFamily="2" charset="-128"/>
                <a:ea typeface="Heiti SC Medium" pitchFamily="2" charset="-128"/>
              </a:rPr>
              <a:t>AI</a:t>
            </a:r>
            <a:r>
              <a:rPr kumimoji="1" lang="zh-TW" altLang="en-US" sz="3200" dirty="0">
                <a:latin typeface="Heiti SC Medium" pitchFamily="2" charset="-128"/>
                <a:ea typeface="Heiti SC Medium" pitchFamily="2" charset="-128"/>
              </a:rPr>
              <a:t>還是唐代詩人</a:t>
            </a:r>
            <a:r>
              <a:rPr kumimoji="1" lang="en-US" altLang="zh-TW" sz="3200" dirty="0">
                <a:latin typeface="Heiti SC Medium" pitchFamily="2" charset="-128"/>
                <a:ea typeface="Heiti SC Medium" pitchFamily="2" charset="-128"/>
              </a:rPr>
              <a:t>?</a:t>
            </a:r>
            <a:endParaRPr kumimoji="1" lang="en-GB" altLang="zh-HK" sz="3200" dirty="0">
              <a:latin typeface="Heiti SC Medium" pitchFamily="2" charset="-128"/>
              <a:ea typeface="Heiti SC Medium" pitchFamily="2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756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2826191" y="362280"/>
            <a:ext cx="6539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eiti SC Medium" pitchFamily="2" charset="-128"/>
                <a:ea typeface="Heiti SC Medium" pitchFamily="2" charset="-128"/>
              </a:rPr>
              <a:t>更多</a:t>
            </a:r>
            <a:r>
              <a:rPr lang="zh-HK" altLang="en-US" sz="5400" dirty="0">
                <a:latin typeface="Heiti SC Medium" pitchFamily="2" charset="-128"/>
                <a:ea typeface="Heiti SC Medium" pitchFamily="2" charset="-128"/>
              </a:rPr>
              <a:t>人工智能的例子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36E541A-6E00-EA43-8056-D3E261C992D7}"/>
              </a:ext>
            </a:extLst>
          </p:cNvPr>
          <p:cNvSpPr txBox="1"/>
          <p:nvPr/>
        </p:nvSpPr>
        <p:spPr>
          <a:xfrm>
            <a:off x="494260" y="1396358"/>
            <a:ext cx="130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>
                <a:ea typeface="Heiti SC Medium" pitchFamily="2" charset="-128"/>
              </a:rPr>
              <a:t>Siri</a:t>
            </a:r>
            <a:endParaRPr lang="zh-HK" altLang="en-US" sz="3600" dirty="0"/>
          </a:p>
        </p:txBody>
      </p:sp>
      <p:pic>
        <p:nvPicPr>
          <p:cNvPr id="4" name="圖片 3" descr="一張含有 相片, 行動電話, 手機, 坐 的圖片&#10;&#10;自動產生的描述">
            <a:extLst>
              <a:ext uri="{FF2B5EF4-FFF2-40B4-BE49-F238E27FC236}">
                <a16:creationId xmlns:a16="http://schemas.microsoft.com/office/drawing/2014/main" id="{AB0FBA9E-5E73-D243-AD80-1B336E0464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071"/>
          <a:stretch/>
        </p:blipFill>
        <p:spPr>
          <a:xfrm>
            <a:off x="1567674" y="1238674"/>
            <a:ext cx="1090755" cy="1564347"/>
          </a:xfrm>
          <a:prstGeom prst="rect">
            <a:avLst/>
          </a:prstGeom>
        </p:spPr>
      </p:pic>
      <p:sp>
        <p:nvSpPr>
          <p:cNvPr id="6" name="文字方塊 1">
            <a:extLst>
              <a:ext uri="{FF2B5EF4-FFF2-40B4-BE49-F238E27FC236}">
                <a16:creationId xmlns:a16="http://schemas.microsoft.com/office/drawing/2014/main" id="{CBFDFC04-AFF7-A6DE-8261-E214B0144C0B}"/>
              </a:ext>
            </a:extLst>
          </p:cNvPr>
          <p:cNvSpPr txBox="1"/>
          <p:nvPr/>
        </p:nvSpPr>
        <p:spPr>
          <a:xfrm>
            <a:off x="5841783" y="1485275"/>
            <a:ext cx="314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3600" dirty="0"/>
              <a:t>自動駕駛汽車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7182A037-2FDC-2878-78C0-773D4C190B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4999" y="3724782"/>
            <a:ext cx="1145231" cy="22805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字方塊 1">
            <a:extLst>
              <a:ext uri="{FF2B5EF4-FFF2-40B4-BE49-F238E27FC236}">
                <a16:creationId xmlns:a16="http://schemas.microsoft.com/office/drawing/2014/main" id="{2F310E94-1A24-5C24-6A0A-02B080026DF8}"/>
              </a:ext>
            </a:extLst>
          </p:cNvPr>
          <p:cNvSpPr txBox="1"/>
          <p:nvPr/>
        </p:nvSpPr>
        <p:spPr>
          <a:xfrm>
            <a:off x="6534398" y="3497195"/>
            <a:ext cx="355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AI</a:t>
            </a:r>
            <a:r>
              <a:rPr lang="zh-TW" altLang="en-US" sz="3600" dirty="0"/>
              <a:t>數值天氣預報</a:t>
            </a:r>
            <a:endParaRPr lang="zh-HK" altLang="en-US" sz="3600" dirty="0"/>
          </a:p>
        </p:txBody>
      </p:sp>
      <p:sp>
        <p:nvSpPr>
          <p:cNvPr id="5" name="文字方塊 1">
            <a:extLst>
              <a:ext uri="{FF2B5EF4-FFF2-40B4-BE49-F238E27FC236}">
                <a16:creationId xmlns:a16="http://schemas.microsoft.com/office/drawing/2014/main" id="{122FC314-1499-7B83-EF43-8D820A194CBB}"/>
              </a:ext>
            </a:extLst>
          </p:cNvPr>
          <p:cNvSpPr txBox="1"/>
          <p:nvPr/>
        </p:nvSpPr>
        <p:spPr>
          <a:xfrm>
            <a:off x="312749" y="3370977"/>
            <a:ext cx="2966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dirty="0">
                <a:latin typeface="Heiti SC Medium" pitchFamily="2" charset="-128"/>
                <a:ea typeface="Heiti SC Medium" pitchFamily="2" charset="-128"/>
              </a:rPr>
              <a:t>DeepSeek</a:t>
            </a:r>
            <a:endParaRPr lang="zh-HK" altLang="en-US" sz="3600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D92960-ED25-3146-E27F-CD29E5F847D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752" y="4220339"/>
            <a:ext cx="3434739" cy="16698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2528C0-1248-533E-BE07-8F8EA857E9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16" y="3999356"/>
            <a:ext cx="2084843" cy="889032"/>
          </a:xfrm>
          <a:prstGeom prst="rect">
            <a:avLst/>
          </a:prstGeom>
        </p:spPr>
      </p:pic>
      <p:pic>
        <p:nvPicPr>
          <p:cNvPr id="12" name="Picture 33">
            <a:extLst>
              <a:ext uri="{FF2B5EF4-FFF2-40B4-BE49-F238E27FC236}">
                <a16:creationId xmlns:a16="http://schemas.microsoft.com/office/drawing/2014/main" id="{F9B0F15C-C983-EA4A-22DE-1173E266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978" y="2743132"/>
            <a:ext cx="2676525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">
            <a:extLst>
              <a:ext uri="{FF2B5EF4-FFF2-40B4-BE49-F238E27FC236}">
                <a16:creationId xmlns:a16="http://schemas.microsoft.com/office/drawing/2014/main" id="{11CF86FE-1CD3-8B4E-B98F-42A2ED2E8422}"/>
              </a:ext>
            </a:extLst>
          </p:cNvPr>
          <p:cNvSpPr txBox="1"/>
          <p:nvPr/>
        </p:nvSpPr>
        <p:spPr>
          <a:xfrm>
            <a:off x="3278770" y="2068237"/>
            <a:ext cx="314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人臉辨識</a:t>
            </a:r>
            <a:endParaRPr lang="zh-HK" altLang="en-US" sz="3600" dirty="0"/>
          </a:p>
        </p:txBody>
      </p:sp>
      <p:pic>
        <p:nvPicPr>
          <p:cNvPr id="15" name="Picture 29" descr="A person standing next to a sign&#10;&#10;Description automatically generated with low confidence">
            <a:extLst>
              <a:ext uri="{FF2B5EF4-FFF2-40B4-BE49-F238E27FC236}">
                <a16:creationId xmlns:a16="http://schemas.microsoft.com/office/drawing/2014/main" id="{BD7662B6-F954-42FA-560A-A7A26E4C6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4978" y="4412262"/>
            <a:ext cx="22796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香港機場陸續實現無人駕駛BYD 電動小巴投入禁區運作| ezone">
            <a:extLst>
              <a:ext uri="{FF2B5EF4-FFF2-40B4-BE49-F238E27FC236}">
                <a16:creationId xmlns:a16="http://schemas.microsoft.com/office/drawing/2014/main" id="{4BC0F289-78AD-6464-35C7-24B84C0D8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2768" y="1386166"/>
            <a:ext cx="2814705" cy="2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可能是地圖和顯示的文字是「蝴蝶通海南西再题場 再慧粵西 蝴蝶插海南西 AI大勝超級電腦 早4日估中風暴路徑歪西 暴路徑歪西 人工智能 電腦預報模式 香港 歐洲AIFS電腦模式 伏義電腦模式 ΔBH 實況 況 3OΘH 傳統電腦預報模式 3/08H 6.13插海南 6.14粤西 6.9同步預測 12/08H 歐洲電腦模式 (EC) 美國電腦模式(GFS) (GFS) 12/08H 2025.6.15 李宙廷講天氣 李銀廷 講天氣 底圖取自天文台」的圖像">
            <a:extLst>
              <a:ext uri="{FF2B5EF4-FFF2-40B4-BE49-F238E27FC236}">
                <a16:creationId xmlns:a16="http://schemas.microsoft.com/office/drawing/2014/main" id="{13297E65-6E0E-9DBF-C453-866D728D4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036" y="4690781"/>
            <a:ext cx="1834886" cy="183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9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3574767" y="378641"/>
            <a:ext cx="5042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5400" dirty="0">
                <a:latin typeface="Heiti SC Medium" pitchFamily="2" charset="-128"/>
                <a:ea typeface="Heiti SC Medium" pitchFamily="2" charset="-128"/>
              </a:rPr>
              <a:t>甚麼是人工智能</a:t>
            </a:r>
            <a:r>
              <a:rPr lang="en-US" altLang="zh-HK" sz="5400" dirty="0">
                <a:latin typeface="Heiti SC Medium" pitchFamily="2" charset="-128"/>
                <a:ea typeface="Heiti SC Medium" pitchFamily="2" charset="-128"/>
              </a:rPr>
              <a:t>?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3" name="圖片 2" descr="一張含有 電子用品, 電路 的圖片&#10;&#10;自動產生的描述">
            <a:extLst>
              <a:ext uri="{FF2B5EF4-FFF2-40B4-BE49-F238E27FC236}">
                <a16:creationId xmlns:a16="http://schemas.microsoft.com/office/drawing/2014/main" id="{8E860095-A06E-D147-AD86-4437AFCA83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998" y="1890667"/>
            <a:ext cx="6350000" cy="35687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C7A39AC-F228-F84B-A30B-8A1F1D68AC91}"/>
              </a:ext>
            </a:extLst>
          </p:cNvPr>
          <p:cNvSpPr txBox="1"/>
          <p:nvPr/>
        </p:nvSpPr>
        <p:spPr>
          <a:xfrm>
            <a:off x="730585" y="5740286"/>
            <a:ext cx="10730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HK" altLang="en-US" sz="1400" dirty="0">
                <a:latin typeface="Heiti SC Medium" pitchFamily="2" charset="-128"/>
                <a:ea typeface="Heiti SC Medium" pitchFamily="2" charset="-128"/>
              </a:rPr>
              <a:t>圖片取自</a:t>
            </a:r>
            <a:r>
              <a:rPr kumimoji="1" lang="en-US" altLang="zh-HK" sz="1400" dirty="0">
                <a:latin typeface="Heiti SC Medium" pitchFamily="2" charset="-128"/>
                <a:ea typeface="Heiti SC Medium" pitchFamily="2" charset="-128"/>
              </a:rPr>
              <a:t>: https://</a:t>
            </a:r>
            <a:r>
              <a:rPr kumimoji="1" lang="en-US" altLang="zh-HK" sz="1400" dirty="0" err="1">
                <a:latin typeface="Heiti SC Medium" pitchFamily="2" charset="-128"/>
                <a:ea typeface="Heiti SC Medium" pitchFamily="2" charset="-128"/>
              </a:rPr>
              <a:t>www.bschool.cuhk.edu.hk</a:t>
            </a:r>
            <a:r>
              <a:rPr kumimoji="1" lang="en-US" altLang="zh-HK" sz="1400" dirty="0">
                <a:latin typeface="Heiti SC Medium" pitchFamily="2" charset="-128"/>
                <a:ea typeface="Heiti SC Medium" pitchFamily="2" charset="-128"/>
              </a:rPr>
              <a:t>/chi/china-business-knowledge/artificial-intelligence-wont-solve-everything-</a:t>
            </a:r>
            <a:r>
              <a:rPr kumimoji="1" lang="en-US" altLang="zh-HK" sz="1400" dirty="0" err="1">
                <a:latin typeface="Heiti SC Medium" pitchFamily="2" charset="-128"/>
                <a:ea typeface="Heiti SC Medium" pitchFamily="2" charset="-128"/>
              </a:rPr>
              <a:t>tc</a:t>
            </a:r>
            <a:r>
              <a:rPr kumimoji="1" lang="en-US" altLang="zh-HK" sz="1400" dirty="0">
                <a:latin typeface="Heiti SC Medium" pitchFamily="2" charset="-128"/>
                <a:ea typeface="Heiti SC Medium" pitchFamily="2" charset="-128"/>
              </a:rPr>
              <a:t>/</a:t>
            </a:r>
            <a:endParaRPr kumimoji="1" lang="zh-HK" altLang="en-US" sz="1400" dirty="0">
              <a:latin typeface="Heiti SC Medium" pitchFamily="2" charset="-128"/>
              <a:ea typeface="Heiti SC Medium" pitchFamily="2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870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145">
            <a:extLst>
              <a:ext uri="{FF2B5EF4-FFF2-40B4-BE49-F238E27FC236}">
                <a16:creationId xmlns:a16="http://schemas.microsoft.com/office/drawing/2014/main" id="{FA4B5AC7-50C9-46C6-9E73-4640297BEBAB}"/>
              </a:ext>
            </a:extLst>
          </p:cNvPr>
          <p:cNvSpPr>
            <a:spLocks/>
          </p:cNvSpPr>
          <p:nvPr/>
        </p:nvSpPr>
        <p:spPr bwMode="auto">
          <a:xfrm rot="935833">
            <a:off x="3831855" y="-75619"/>
            <a:ext cx="4528289" cy="1831851"/>
          </a:xfrm>
          <a:custGeom>
            <a:avLst/>
            <a:gdLst>
              <a:gd name="T0" fmla="*/ 466 w 483"/>
              <a:gd name="T1" fmla="*/ 104 h 300"/>
              <a:gd name="T2" fmla="*/ 417 w 483"/>
              <a:gd name="T3" fmla="*/ 121 h 300"/>
              <a:gd name="T4" fmla="*/ 407 w 483"/>
              <a:gd name="T5" fmla="*/ 119 h 300"/>
              <a:gd name="T6" fmla="*/ 303 w 483"/>
              <a:gd name="T7" fmla="*/ 150 h 300"/>
              <a:gd name="T8" fmla="*/ 214 w 483"/>
              <a:gd name="T9" fmla="*/ 187 h 300"/>
              <a:gd name="T10" fmla="*/ 120 w 483"/>
              <a:gd name="T11" fmla="*/ 240 h 300"/>
              <a:gd name="T12" fmla="*/ 290 w 483"/>
              <a:gd name="T13" fmla="*/ 152 h 300"/>
              <a:gd name="T14" fmla="*/ 394 w 483"/>
              <a:gd name="T15" fmla="*/ 118 h 300"/>
              <a:gd name="T16" fmla="*/ 394 w 483"/>
              <a:gd name="T17" fmla="*/ 97 h 300"/>
              <a:gd name="T18" fmla="*/ 424 w 483"/>
              <a:gd name="T19" fmla="*/ 86 h 300"/>
              <a:gd name="T20" fmla="*/ 418 w 483"/>
              <a:gd name="T21" fmla="*/ 66 h 300"/>
              <a:gd name="T22" fmla="*/ 380 w 483"/>
              <a:gd name="T23" fmla="*/ 74 h 300"/>
              <a:gd name="T24" fmla="*/ 386 w 483"/>
              <a:gd name="T25" fmla="*/ 71 h 300"/>
              <a:gd name="T26" fmla="*/ 378 w 483"/>
              <a:gd name="T27" fmla="*/ 53 h 300"/>
              <a:gd name="T28" fmla="*/ 218 w 483"/>
              <a:gd name="T29" fmla="*/ 119 h 300"/>
              <a:gd name="T30" fmla="*/ 183 w 483"/>
              <a:gd name="T31" fmla="*/ 133 h 300"/>
              <a:gd name="T32" fmla="*/ 84 w 483"/>
              <a:gd name="T33" fmla="*/ 185 h 300"/>
              <a:gd name="T34" fmla="*/ 193 w 483"/>
              <a:gd name="T35" fmla="*/ 117 h 300"/>
              <a:gd name="T36" fmla="*/ 434 w 483"/>
              <a:gd name="T37" fmla="*/ 20 h 300"/>
              <a:gd name="T38" fmla="*/ 427 w 483"/>
              <a:gd name="T39" fmla="*/ 3 h 300"/>
              <a:gd name="T40" fmla="*/ 142 w 483"/>
              <a:gd name="T41" fmla="*/ 124 h 300"/>
              <a:gd name="T42" fmla="*/ 23 w 483"/>
              <a:gd name="T43" fmla="*/ 195 h 300"/>
              <a:gd name="T44" fmla="*/ 29 w 483"/>
              <a:gd name="T45" fmla="*/ 202 h 300"/>
              <a:gd name="T46" fmla="*/ 43 w 483"/>
              <a:gd name="T47" fmla="*/ 193 h 300"/>
              <a:gd name="T48" fmla="*/ 9 w 483"/>
              <a:gd name="T49" fmla="*/ 223 h 300"/>
              <a:gd name="T50" fmla="*/ 21 w 483"/>
              <a:gd name="T51" fmla="*/ 239 h 300"/>
              <a:gd name="T52" fmla="*/ 22 w 483"/>
              <a:gd name="T53" fmla="*/ 238 h 300"/>
              <a:gd name="T54" fmla="*/ 16 w 483"/>
              <a:gd name="T55" fmla="*/ 244 h 300"/>
              <a:gd name="T56" fmla="*/ 29 w 483"/>
              <a:gd name="T57" fmla="*/ 260 h 300"/>
              <a:gd name="T58" fmla="*/ 32 w 483"/>
              <a:gd name="T59" fmla="*/ 259 h 300"/>
              <a:gd name="T60" fmla="*/ 45 w 483"/>
              <a:gd name="T61" fmla="*/ 267 h 300"/>
              <a:gd name="T62" fmla="*/ 51 w 483"/>
              <a:gd name="T63" fmla="*/ 265 h 300"/>
              <a:gd name="T64" fmla="*/ 35 w 483"/>
              <a:gd name="T65" fmla="*/ 279 h 300"/>
              <a:gd name="T66" fmla="*/ 45 w 483"/>
              <a:gd name="T67" fmla="*/ 297 h 300"/>
              <a:gd name="T68" fmla="*/ 124 w 483"/>
              <a:gd name="T69" fmla="*/ 262 h 300"/>
              <a:gd name="T70" fmla="*/ 128 w 483"/>
              <a:gd name="T71" fmla="*/ 262 h 300"/>
              <a:gd name="T72" fmla="*/ 472 w 483"/>
              <a:gd name="T73" fmla="*/ 122 h 300"/>
              <a:gd name="T74" fmla="*/ 466 w 483"/>
              <a:gd name="T75" fmla="*/ 10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3" h="300">
                <a:moveTo>
                  <a:pt x="466" y="104"/>
                </a:moveTo>
                <a:cubicBezTo>
                  <a:pt x="450" y="109"/>
                  <a:pt x="433" y="115"/>
                  <a:pt x="417" y="121"/>
                </a:cubicBezTo>
                <a:cubicBezTo>
                  <a:pt x="414" y="119"/>
                  <a:pt x="411" y="118"/>
                  <a:pt x="407" y="119"/>
                </a:cubicBezTo>
                <a:cubicBezTo>
                  <a:pt x="371" y="125"/>
                  <a:pt x="337" y="137"/>
                  <a:pt x="303" y="150"/>
                </a:cubicBezTo>
                <a:cubicBezTo>
                  <a:pt x="272" y="161"/>
                  <a:pt x="242" y="173"/>
                  <a:pt x="214" y="187"/>
                </a:cubicBezTo>
                <a:cubicBezTo>
                  <a:pt x="182" y="203"/>
                  <a:pt x="151" y="223"/>
                  <a:pt x="120" y="240"/>
                </a:cubicBezTo>
                <a:cubicBezTo>
                  <a:pt x="173" y="205"/>
                  <a:pt x="231" y="175"/>
                  <a:pt x="290" y="152"/>
                </a:cubicBezTo>
                <a:cubicBezTo>
                  <a:pt x="325" y="140"/>
                  <a:pt x="360" y="129"/>
                  <a:pt x="394" y="118"/>
                </a:cubicBezTo>
                <a:cubicBezTo>
                  <a:pt x="406" y="115"/>
                  <a:pt x="403" y="100"/>
                  <a:pt x="394" y="97"/>
                </a:cubicBezTo>
                <a:cubicBezTo>
                  <a:pt x="404" y="94"/>
                  <a:pt x="414" y="90"/>
                  <a:pt x="424" y="86"/>
                </a:cubicBezTo>
                <a:cubicBezTo>
                  <a:pt x="436" y="81"/>
                  <a:pt x="432" y="64"/>
                  <a:pt x="418" y="66"/>
                </a:cubicBezTo>
                <a:cubicBezTo>
                  <a:pt x="405" y="68"/>
                  <a:pt x="392" y="70"/>
                  <a:pt x="380" y="74"/>
                </a:cubicBezTo>
                <a:cubicBezTo>
                  <a:pt x="382" y="73"/>
                  <a:pt x="384" y="72"/>
                  <a:pt x="386" y="71"/>
                </a:cubicBezTo>
                <a:cubicBezTo>
                  <a:pt x="397" y="66"/>
                  <a:pt x="389" y="51"/>
                  <a:pt x="378" y="53"/>
                </a:cubicBezTo>
                <a:cubicBezTo>
                  <a:pt x="322" y="64"/>
                  <a:pt x="270" y="92"/>
                  <a:pt x="218" y="119"/>
                </a:cubicBezTo>
                <a:cubicBezTo>
                  <a:pt x="206" y="123"/>
                  <a:pt x="195" y="128"/>
                  <a:pt x="183" y="133"/>
                </a:cubicBezTo>
                <a:cubicBezTo>
                  <a:pt x="149" y="148"/>
                  <a:pt x="116" y="167"/>
                  <a:pt x="84" y="185"/>
                </a:cubicBezTo>
                <a:cubicBezTo>
                  <a:pt x="118" y="159"/>
                  <a:pt x="155" y="137"/>
                  <a:pt x="193" y="117"/>
                </a:cubicBezTo>
                <a:cubicBezTo>
                  <a:pt x="274" y="85"/>
                  <a:pt x="357" y="60"/>
                  <a:pt x="434" y="20"/>
                </a:cubicBezTo>
                <a:cubicBezTo>
                  <a:pt x="443" y="15"/>
                  <a:pt x="436" y="0"/>
                  <a:pt x="427" y="3"/>
                </a:cubicBezTo>
                <a:cubicBezTo>
                  <a:pt x="330" y="35"/>
                  <a:pt x="231" y="71"/>
                  <a:pt x="142" y="124"/>
                </a:cubicBezTo>
                <a:cubicBezTo>
                  <a:pt x="100" y="143"/>
                  <a:pt x="60" y="166"/>
                  <a:pt x="23" y="195"/>
                </a:cubicBezTo>
                <a:cubicBezTo>
                  <a:pt x="19" y="198"/>
                  <a:pt x="24" y="205"/>
                  <a:pt x="29" y="202"/>
                </a:cubicBezTo>
                <a:cubicBezTo>
                  <a:pt x="33" y="199"/>
                  <a:pt x="38" y="196"/>
                  <a:pt x="43" y="193"/>
                </a:cubicBezTo>
                <a:cubicBezTo>
                  <a:pt x="31" y="202"/>
                  <a:pt x="20" y="213"/>
                  <a:pt x="9" y="223"/>
                </a:cubicBezTo>
                <a:cubicBezTo>
                  <a:pt x="0" y="232"/>
                  <a:pt x="11" y="243"/>
                  <a:pt x="21" y="239"/>
                </a:cubicBezTo>
                <a:cubicBezTo>
                  <a:pt x="21" y="239"/>
                  <a:pt x="21" y="238"/>
                  <a:pt x="22" y="238"/>
                </a:cubicBezTo>
                <a:cubicBezTo>
                  <a:pt x="20" y="240"/>
                  <a:pt x="18" y="242"/>
                  <a:pt x="16" y="244"/>
                </a:cubicBezTo>
                <a:cubicBezTo>
                  <a:pt x="9" y="254"/>
                  <a:pt x="18" y="265"/>
                  <a:pt x="29" y="260"/>
                </a:cubicBezTo>
                <a:cubicBezTo>
                  <a:pt x="30" y="260"/>
                  <a:pt x="31" y="259"/>
                  <a:pt x="32" y="259"/>
                </a:cubicBezTo>
                <a:cubicBezTo>
                  <a:pt x="33" y="264"/>
                  <a:pt x="38" y="269"/>
                  <a:pt x="45" y="267"/>
                </a:cubicBezTo>
                <a:cubicBezTo>
                  <a:pt x="47" y="267"/>
                  <a:pt x="49" y="266"/>
                  <a:pt x="51" y="265"/>
                </a:cubicBezTo>
                <a:cubicBezTo>
                  <a:pt x="45" y="270"/>
                  <a:pt x="40" y="274"/>
                  <a:pt x="35" y="279"/>
                </a:cubicBezTo>
                <a:cubicBezTo>
                  <a:pt x="27" y="286"/>
                  <a:pt x="35" y="300"/>
                  <a:pt x="45" y="297"/>
                </a:cubicBezTo>
                <a:cubicBezTo>
                  <a:pt x="73" y="288"/>
                  <a:pt x="99" y="276"/>
                  <a:pt x="124" y="262"/>
                </a:cubicBezTo>
                <a:cubicBezTo>
                  <a:pt x="126" y="263"/>
                  <a:pt x="127" y="263"/>
                  <a:pt x="128" y="262"/>
                </a:cubicBezTo>
                <a:cubicBezTo>
                  <a:pt x="248" y="231"/>
                  <a:pt x="355" y="163"/>
                  <a:pt x="472" y="122"/>
                </a:cubicBezTo>
                <a:cubicBezTo>
                  <a:pt x="483" y="118"/>
                  <a:pt x="478" y="100"/>
                  <a:pt x="466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Source Han Sans TC" panose="020B0500000000000000" pitchFamily="34" charset="-128"/>
              <a:ea typeface="Source Han Sans TC" panose="020B0500000000000000" pitchFamily="34" charset="-128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101DC0-C792-4D52-9F8E-25F6BB6085BD}"/>
              </a:ext>
            </a:extLst>
          </p:cNvPr>
          <p:cNvSpPr txBox="1"/>
          <p:nvPr/>
        </p:nvSpPr>
        <p:spPr>
          <a:xfrm>
            <a:off x="3574768" y="378641"/>
            <a:ext cx="5042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5400" dirty="0">
                <a:latin typeface="Heiti SC Medium" pitchFamily="2" charset="-128"/>
                <a:ea typeface="Heiti SC Medium" pitchFamily="2" charset="-128"/>
              </a:rPr>
              <a:t>甚麼是人工智能</a:t>
            </a:r>
            <a:r>
              <a:rPr lang="en-US" altLang="zh-HK" sz="5400" dirty="0">
                <a:latin typeface="Heiti SC Medium" pitchFamily="2" charset="-128"/>
                <a:ea typeface="Heiti SC Medium" pitchFamily="2" charset="-128"/>
              </a:rPr>
              <a:t>?</a:t>
            </a:r>
            <a:endParaRPr lang="zh-CN" altLang="en-US" sz="5400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36E541A-6E00-EA43-8056-D3E261C992D7}"/>
              </a:ext>
            </a:extLst>
          </p:cNvPr>
          <p:cNvSpPr txBox="1"/>
          <p:nvPr/>
        </p:nvSpPr>
        <p:spPr>
          <a:xfrm>
            <a:off x="212493" y="2100756"/>
            <a:ext cx="119795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zh-HK" altLang="en-US" sz="4800" dirty="0">
                <a:latin typeface="Heiti SC Medium" pitchFamily="2" charset="-128"/>
                <a:ea typeface="Heiti SC Medium" pitchFamily="2" charset="-128"/>
              </a:rPr>
              <a:t>「人工」製造的「智慧」</a:t>
            </a:r>
            <a:endParaRPr lang="en-US" altLang="zh-HK" sz="4800" dirty="0">
              <a:latin typeface="Heiti SC Medium" pitchFamily="2" charset="-128"/>
              <a:ea typeface="Heiti SC Medium" pitchFamily="2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電腦能夠完成一些 </a:t>
            </a:r>
            <a:r>
              <a:rPr lang="en-US" altLang="zh-TW" sz="4800" dirty="0">
                <a:latin typeface="Heiti SC Medium" pitchFamily="2" charset="-128"/>
                <a:ea typeface="Heiti SC Medium" pitchFamily="2" charset="-128"/>
              </a:rPr>
              <a:t>“</a:t>
            </a: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需要智能</a:t>
            </a:r>
            <a:r>
              <a:rPr lang="en-US" altLang="zh-TW" sz="4800" dirty="0">
                <a:latin typeface="Heiti SC Medium" pitchFamily="2" charset="-128"/>
                <a:ea typeface="Heiti SC Medium" pitchFamily="2" charset="-128"/>
              </a:rPr>
              <a:t>”</a:t>
            </a: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去做的工作  </a:t>
            </a:r>
            <a:r>
              <a:rPr lang="en-US" altLang="zh-TW" sz="4800" dirty="0">
                <a:latin typeface="Heiti SC Medium" pitchFamily="2" charset="-128"/>
                <a:ea typeface="Heiti SC Medium" pitchFamily="2" charset="-128"/>
              </a:rPr>
              <a:t>(</a:t>
            </a:r>
            <a:r>
              <a:rPr lang="zh-TW" altLang="en-US" sz="4800" dirty="0">
                <a:latin typeface="Heiti SC Medium" pitchFamily="2" charset="-128"/>
                <a:ea typeface="Heiti SC Medium" pitchFamily="2" charset="-128"/>
              </a:rPr>
              <a:t>如果該工作由人類去做的話</a:t>
            </a:r>
            <a:r>
              <a:rPr lang="en-US" altLang="zh-TW" sz="4800" dirty="0">
                <a:latin typeface="Heiti SC Medium" pitchFamily="2" charset="-128"/>
                <a:ea typeface="Heiti SC Medium" pitchFamily="2" charset="-128"/>
              </a:rPr>
              <a:t>)</a:t>
            </a:r>
            <a:endParaRPr lang="en-US" altLang="zh-HK" sz="4800" dirty="0">
              <a:latin typeface="Heiti SC Medium" pitchFamily="2" charset="-128"/>
              <a:ea typeface="Heiti SC Medium" pitchFamily="2" charset="-128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altLang="zh-HK" sz="4800" dirty="0">
              <a:latin typeface="Heiti SC Medium" pitchFamily="2" charset="-128"/>
              <a:ea typeface="Heiti SC Medium" pitchFamily="2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83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70627102902"/>
  <p:tag name="MH_LIBRARY" val="GRAPHIC"/>
</p:tagLst>
</file>

<file path=ppt/theme/theme1.xml><?xml version="1.0" encoding="utf-8"?>
<a:theme xmlns:a="http://schemas.openxmlformats.org/drawingml/2006/main" name="Office 主题​​">
  <a:themeElements>
    <a:clrScheme name="自定义 4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8F90"/>
      </a:accent1>
      <a:accent2>
        <a:srgbClr val="AEC86D"/>
      </a:accent2>
      <a:accent3>
        <a:srgbClr val="ECC261"/>
      </a:accent3>
      <a:accent4>
        <a:srgbClr val="82C3C3"/>
      </a:accent4>
      <a:accent5>
        <a:srgbClr val="E38F90"/>
      </a:accent5>
      <a:accent6>
        <a:srgbClr val="AEC86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5158</TotalTime>
  <Words>899</Words>
  <Application>Microsoft Office PowerPoint</Application>
  <PresentationFormat>Widescreen</PresentationFormat>
  <Paragraphs>132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-apple-system</vt:lpstr>
      <vt:lpstr>等线</vt:lpstr>
      <vt:lpstr>Heiti SC Medium</vt:lpstr>
      <vt:lpstr>quote-cjk-patch</vt:lpstr>
      <vt:lpstr>Source Han Sans TC</vt:lpstr>
      <vt:lpstr>var( --e-global-typography-primary-font-family )</vt:lpstr>
      <vt:lpstr>微軟正黑體</vt:lpstr>
      <vt:lpstr>標楷體</vt:lpstr>
      <vt:lpstr>Arial</vt:lpstr>
      <vt:lpstr>Calibri</vt:lpstr>
      <vt:lpstr>Times New Roman</vt:lpstr>
      <vt:lpstr>Verdana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CHAN, Tse Tin</dc:creator>
  <cp:lastModifiedBy>Chi Kong CHAN (COM)</cp:lastModifiedBy>
  <cp:revision>228</cp:revision>
  <dcterms:created xsi:type="dcterms:W3CDTF">2019-10-09T06:31:26Z</dcterms:created>
  <dcterms:modified xsi:type="dcterms:W3CDTF">2025-07-29T12:42:27Z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f47c9fc-b882-441b-a296-0591a76080ea_Enabled">
    <vt:lpwstr>true</vt:lpwstr>
  </property>
  <property fmtid="{D5CDD505-2E9C-101B-9397-08002B2CF9AE}" pid="3" name="MSIP_Label_bf47c9fc-b882-441b-a296-0591a76080ea_SetDate">
    <vt:lpwstr>2022-11-17T16:11:49Z</vt:lpwstr>
  </property>
  <property fmtid="{D5CDD505-2E9C-101B-9397-08002B2CF9AE}" pid="4" name="MSIP_Label_bf47c9fc-b882-441b-a296-0591a76080ea_Method">
    <vt:lpwstr>Standard</vt:lpwstr>
  </property>
  <property fmtid="{D5CDD505-2E9C-101B-9397-08002B2CF9AE}" pid="5" name="MSIP_Label_bf47c9fc-b882-441b-a296-0591a76080ea_Name">
    <vt:lpwstr>Public</vt:lpwstr>
  </property>
  <property fmtid="{D5CDD505-2E9C-101B-9397-08002B2CF9AE}" pid="6" name="MSIP_Label_bf47c9fc-b882-441b-a296-0591a76080ea_SiteId">
    <vt:lpwstr>a5819553-432c-4f87-aa01-56da11acc555</vt:lpwstr>
  </property>
  <property fmtid="{D5CDD505-2E9C-101B-9397-08002B2CF9AE}" pid="7" name="MSIP_Label_bf47c9fc-b882-441b-a296-0591a76080ea_ActionId">
    <vt:lpwstr>637f4267-e8c5-45ee-ad6c-4255e414d751</vt:lpwstr>
  </property>
  <property fmtid="{D5CDD505-2E9C-101B-9397-08002B2CF9AE}" pid="8" name="MSIP_Label_bf47c9fc-b882-441b-a296-0591a76080ea_ContentBits">
    <vt:lpwstr>0</vt:lpwstr>
  </property>
</Properties>
</file>