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58" r:id="rId2"/>
    <p:sldId id="552" r:id="rId3"/>
    <p:sldId id="543" r:id="rId4"/>
    <p:sldId id="548" r:id="rId5"/>
    <p:sldId id="529" r:id="rId6"/>
    <p:sldId id="530" r:id="rId7"/>
    <p:sldId id="553" r:id="rId8"/>
    <p:sldId id="540" r:id="rId9"/>
    <p:sldId id="497" r:id="rId10"/>
    <p:sldId id="533" r:id="rId11"/>
    <p:sldId id="491" r:id="rId12"/>
    <p:sldId id="541" r:id="rId13"/>
    <p:sldId id="492" r:id="rId14"/>
    <p:sldId id="493" r:id="rId15"/>
    <p:sldId id="536" r:id="rId16"/>
    <p:sldId id="535" r:id="rId17"/>
    <p:sldId id="496" r:id="rId18"/>
    <p:sldId id="501" r:id="rId19"/>
    <p:sldId id="546" r:id="rId20"/>
    <p:sldId id="542" r:id="rId21"/>
    <p:sldId id="527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 David" initials="CD" lastIdx="14" clrIdx="0">
    <p:extLst>
      <p:ext uri="{19B8F6BF-5375-455C-9EA6-DF929625EA0E}">
        <p15:presenceInfo xmlns:p15="http://schemas.microsoft.com/office/powerpoint/2012/main" userId="461750471_tp_dropbox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3C3"/>
    <a:srgbClr val="AEC86D"/>
    <a:srgbClr val="E38F90"/>
    <a:srgbClr val="ECC261"/>
    <a:srgbClr val="F6F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2041"/>
  </p:normalViewPr>
  <p:slideViewPr>
    <p:cSldViewPr snapToGrid="0" showGuides="1">
      <p:cViewPr varScale="1">
        <p:scale>
          <a:sx n="112" d="100"/>
          <a:sy n="112" d="100"/>
        </p:scale>
        <p:origin x="552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E6BCC-200C-4D92-B317-FC051C29FAFE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48640-275A-47DB-86DC-425DB83474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83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48640-275A-47DB-86DC-425DB83474C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406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3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2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62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15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87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33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91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43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07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7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94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20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80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21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5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91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dirty="0"/>
              <a:t>Comic style.  A boy and a girl holding hands in a forest. It is getting dark. Two dogs following them. 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dirty="0"/>
              <a:t>Doraemon style. A girl in the foreground with short hair and big eyes, looking at a robot from the future and feeling amazed. Background is a suburban area in Japan.</a:t>
            </a: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8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56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73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78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81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6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09E8424-D6DA-4CFD-B8D3-D0C1DFBF7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2" t="18492" r="5572" b="143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5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879EEDF4-EBC3-4945-BA55-5B82F12F79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6203" y="2420673"/>
            <a:ext cx="2370682" cy="2377051"/>
          </a:xfrm>
          <a:custGeom>
            <a:avLst/>
            <a:gdLst>
              <a:gd name="connsiteX0" fmla="*/ 1081685 w 2370682"/>
              <a:gd name="connsiteY0" fmla="*/ 321 h 2377051"/>
              <a:gd name="connsiteX1" fmla="*/ 1252147 w 2370682"/>
              <a:gd name="connsiteY1" fmla="*/ 61218 h 2377051"/>
              <a:gd name="connsiteX2" fmla="*/ 2245839 w 2370682"/>
              <a:gd name="connsiteY2" fmla="*/ 800414 h 2377051"/>
              <a:gd name="connsiteX3" fmla="*/ 2309465 w 2370682"/>
              <a:gd name="connsiteY3" fmla="*/ 1233648 h 2377051"/>
              <a:gd name="connsiteX4" fmla="*/ 1551771 w 2370682"/>
              <a:gd name="connsiteY4" fmla="*/ 2252208 h 2377051"/>
              <a:gd name="connsiteX5" fmla="*/ 1118537 w 2370682"/>
              <a:gd name="connsiteY5" fmla="*/ 2315834 h 2377051"/>
              <a:gd name="connsiteX6" fmla="*/ 124844 w 2370682"/>
              <a:gd name="connsiteY6" fmla="*/ 1576638 h 2377051"/>
              <a:gd name="connsiteX7" fmla="*/ 61218 w 2370682"/>
              <a:gd name="connsiteY7" fmla="*/ 1143404 h 2377051"/>
              <a:gd name="connsiteX8" fmla="*/ 818912 w 2370682"/>
              <a:gd name="connsiteY8" fmla="*/ 124844 h 2377051"/>
              <a:gd name="connsiteX9" fmla="*/ 1081685 w 2370682"/>
              <a:gd name="connsiteY9" fmla="*/ 321 h 23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682" h="2377051">
                <a:moveTo>
                  <a:pt x="1081685" y="321"/>
                </a:moveTo>
                <a:cubicBezTo>
                  <a:pt x="1141262" y="3029"/>
                  <a:pt x="1200695" y="22944"/>
                  <a:pt x="1252147" y="61218"/>
                </a:cubicBezTo>
                <a:lnTo>
                  <a:pt x="2245839" y="800414"/>
                </a:lnTo>
                <a:cubicBezTo>
                  <a:pt x="2383043" y="902478"/>
                  <a:pt x="2411529" y="1096445"/>
                  <a:pt x="2309465" y="1233648"/>
                </a:cubicBezTo>
                <a:lnTo>
                  <a:pt x="1551771" y="2252208"/>
                </a:lnTo>
                <a:cubicBezTo>
                  <a:pt x="1449707" y="2389412"/>
                  <a:pt x="1255740" y="2417898"/>
                  <a:pt x="1118537" y="2315834"/>
                </a:cubicBezTo>
                <a:lnTo>
                  <a:pt x="124844" y="1576638"/>
                </a:lnTo>
                <a:cubicBezTo>
                  <a:pt x="-12360" y="1474574"/>
                  <a:pt x="-40846" y="1280608"/>
                  <a:pt x="61218" y="1143404"/>
                </a:cubicBezTo>
                <a:lnTo>
                  <a:pt x="818912" y="124844"/>
                </a:lnTo>
                <a:cubicBezTo>
                  <a:pt x="882703" y="39092"/>
                  <a:pt x="982392" y="-4193"/>
                  <a:pt x="1081685" y="3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E23E76F-76F1-4249-878A-1BD3EA488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5430" y="3594466"/>
            <a:ext cx="2022631" cy="2049006"/>
          </a:xfrm>
          <a:custGeom>
            <a:avLst/>
            <a:gdLst>
              <a:gd name="connsiteX0" fmla="*/ 467047 w 2022631"/>
              <a:gd name="connsiteY0" fmla="*/ 594 h 2049006"/>
              <a:gd name="connsiteX1" fmla="*/ 529715 w 2022631"/>
              <a:gd name="connsiteY1" fmla="*/ 3060 h 2049006"/>
              <a:gd name="connsiteX2" fmla="*/ 1756111 w 2022631"/>
              <a:gd name="connsiteY2" fmla="*/ 175642 h 2049006"/>
              <a:gd name="connsiteX3" fmla="*/ 2019572 w 2022631"/>
              <a:gd name="connsiteY3" fmla="*/ 525397 h 2049006"/>
              <a:gd name="connsiteX4" fmla="*/ 1842671 w 2022631"/>
              <a:gd name="connsiteY4" fmla="*/ 1782486 h 2049006"/>
              <a:gd name="connsiteX5" fmla="*/ 1492916 w 2022631"/>
              <a:gd name="connsiteY5" fmla="*/ 2045947 h 2049006"/>
              <a:gd name="connsiteX6" fmla="*/ 266521 w 2022631"/>
              <a:gd name="connsiteY6" fmla="*/ 1873365 h 2049006"/>
              <a:gd name="connsiteX7" fmla="*/ 3060 w 2022631"/>
              <a:gd name="connsiteY7" fmla="*/ 1523611 h 2049006"/>
              <a:gd name="connsiteX8" fmla="*/ 179960 w 2022631"/>
              <a:gd name="connsiteY8" fmla="*/ 266522 h 2049006"/>
              <a:gd name="connsiteX9" fmla="*/ 467047 w 2022631"/>
              <a:gd name="connsiteY9" fmla="*/ 594 h 20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31" h="2049006">
                <a:moveTo>
                  <a:pt x="467047" y="594"/>
                </a:moveTo>
                <a:cubicBezTo>
                  <a:pt x="487581" y="-682"/>
                  <a:pt x="508548" y="82"/>
                  <a:pt x="529715" y="3060"/>
                </a:cubicBezTo>
                <a:lnTo>
                  <a:pt x="1756111" y="175642"/>
                </a:lnTo>
                <a:cubicBezTo>
                  <a:pt x="1925445" y="199471"/>
                  <a:pt x="2043401" y="356062"/>
                  <a:pt x="2019572" y="525397"/>
                </a:cubicBezTo>
                <a:lnTo>
                  <a:pt x="1842671" y="1782486"/>
                </a:lnTo>
                <a:cubicBezTo>
                  <a:pt x="1818842" y="1951820"/>
                  <a:pt x="1662251" y="2069776"/>
                  <a:pt x="1492916" y="2045947"/>
                </a:cubicBezTo>
                <a:lnTo>
                  <a:pt x="266521" y="1873365"/>
                </a:lnTo>
                <a:cubicBezTo>
                  <a:pt x="97186" y="1849536"/>
                  <a:pt x="-20770" y="1692945"/>
                  <a:pt x="3060" y="1523611"/>
                </a:cubicBezTo>
                <a:lnTo>
                  <a:pt x="179960" y="266522"/>
                </a:lnTo>
                <a:cubicBezTo>
                  <a:pt x="200811" y="118354"/>
                  <a:pt x="323307" y="9523"/>
                  <a:pt x="467047" y="59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715AF4C1-9914-4F8E-80AA-6F717DAA1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3083" y="3406943"/>
            <a:ext cx="2229078" cy="2246989"/>
          </a:xfrm>
          <a:custGeom>
            <a:avLst/>
            <a:gdLst>
              <a:gd name="connsiteX0" fmla="*/ 1477732 w 2229078"/>
              <a:gd name="connsiteY0" fmla="*/ 196 h 2246989"/>
              <a:gd name="connsiteX1" fmla="*/ 1756117 w 2229078"/>
              <a:gd name="connsiteY1" fmla="*/ 199338 h 2246989"/>
              <a:gd name="connsiteX2" fmla="*/ 2208654 w 2229078"/>
              <a:gd name="connsiteY2" fmla="*/ 1385414 h 2246989"/>
              <a:gd name="connsiteX3" fmla="*/ 2029742 w 2229078"/>
              <a:gd name="connsiteY3" fmla="*/ 1785077 h 2246989"/>
              <a:gd name="connsiteX4" fmla="*/ 872625 w 2229078"/>
              <a:gd name="connsiteY4" fmla="*/ 2226565 h 2246989"/>
              <a:gd name="connsiteX5" fmla="*/ 472962 w 2229078"/>
              <a:gd name="connsiteY5" fmla="*/ 2047652 h 2246989"/>
              <a:gd name="connsiteX6" fmla="*/ 20425 w 2229078"/>
              <a:gd name="connsiteY6" fmla="*/ 861577 h 2246989"/>
              <a:gd name="connsiteX7" fmla="*/ 199338 w 2229078"/>
              <a:gd name="connsiteY7" fmla="*/ 461914 h 2246989"/>
              <a:gd name="connsiteX8" fmla="*/ 1356454 w 2229078"/>
              <a:gd name="connsiteY8" fmla="*/ 20426 h 2246989"/>
              <a:gd name="connsiteX9" fmla="*/ 1477732 w 2229078"/>
              <a:gd name="connsiteY9" fmla="*/ 196 h 224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9078" h="2246989">
                <a:moveTo>
                  <a:pt x="1477732" y="196"/>
                </a:moveTo>
                <a:cubicBezTo>
                  <a:pt x="1598317" y="4497"/>
                  <a:pt x="1710399" y="79512"/>
                  <a:pt x="1756117" y="199338"/>
                </a:cubicBezTo>
                <a:lnTo>
                  <a:pt x="2208654" y="1385414"/>
                </a:lnTo>
                <a:cubicBezTo>
                  <a:pt x="2269612" y="1545182"/>
                  <a:pt x="2189510" y="1724118"/>
                  <a:pt x="2029742" y="1785077"/>
                </a:cubicBezTo>
                <a:lnTo>
                  <a:pt x="872625" y="2226565"/>
                </a:lnTo>
                <a:cubicBezTo>
                  <a:pt x="712856" y="2287523"/>
                  <a:pt x="533920" y="2207421"/>
                  <a:pt x="472962" y="2047652"/>
                </a:cubicBezTo>
                <a:lnTo>
                  <a:pt x="20425" y="861577"/>
                </a:lnTo>
                <a:cubicBezTo>
                  <a:pt x="-40533" y="701808"/>
                  <a:pt x="39569" y="522872"/>
                  <a:pt x="199338" y="461914"/>
                </a:cubicBezTo>
                <a:lnTo>
                  <a:pt x="1356454" y="20426"/>
                </a:lnTo>
                <a:cubicBezTo>
                  <a:pt x="1396396" y="5186"/>
                  <a:pt x="1437536" y="-1237"/>
                  <a:pt x="1477732" y="19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83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7B29708-9ED9-4A51-ABC2-9CCF39C83C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23142" y="2655852"/>
            <a:ext cx="2889870" cy="2544776"/>
          </a:xfrm>
          <a:custGeom>
            <a:avLst/>
            <a:gdLst>
              <a:gd name="connsiteX0" fmla="*/ 0 w 2889870"/>
              <a:gd name="connsiteY0" fmla="*/ 0 h 2544776"/>
              <a:gd name="connsiteX1" fmla="*/ 2889870 w 2889870"/>
              <a:gd name="connsiteY1" fmla="*/ 0 h 2544776"/>
              <a:gd name="connsiteX2" fmla="*/ 2889870 w 2889870"/>
              <a:gd name="connsiteY2" fmla="*/ 2544776 h 2544776"/>
              <a:gd name="connsiteX3" fmla="*/ 0 w 2889870"/>
              <a:gd name="connsiteY3" fmla="*/ 2544776 h 25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870" h="2544776">
                <a:moveTo>
                  <a:pt x="0" y="0"/>
                </a:moveTo>
                <a:lnTo>
                  <a:pt x="2889870" y="0"/>
                </a:lnTo>
                <a:lnTo>
                  <a:pt x="2889870" y="2544776"/>
                </a:lnTo>
                <a:lnTo>
                  <a:pt x="0" y="25447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3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5DC6952-96CE-4501-8C56-ECD17B255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8107" y="1721264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1995354E-E491-45D3-9FCE-9D95331BA8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8107" y="4045365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545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6BB5B8BB-CFB1-4C2E-BCC7-9932B12F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B998-13B6-48A5-B40E-6ECB74279714}" type="datetimeFigureOut">
              <a:rPr lang="zh-CN" altLang="en-US"/>
              <a:pPr>
                <a:defRPr/>
              </a:pPr>
              <a:t>2024/11/16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D96541C2-A00B-422C-A3CF-318324DC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86B286A8-36B2-4246-8C24-528F19FB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134EF-645E-4FFB-B4AB-54F25A8494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19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29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40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1E41B967-9B2D-4304-BCC6-CC53AAE603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8888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D3DAD23-7025-4EC4-9662-174CFEB538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8888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23B8A63-7EE4-449E-A129-1415353FB1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4113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ADAD49C5-2BF0-4A04-B37D-5C7E927887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4113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1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50E996A-39E9-403E-A142-E929A8D46F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17400" y="3211535"/>
            <a:ext cx="1147916" cy="1147916"/>
          </a:xfrm>
          <a:custGeom>
            <a:avLst/>
            <a:gdLst>
              <a:gd name="connsiteX0" fmla="*/ 573958 w 1147916"/>
              <a:gd name="connsiteY0" fmla="*/ 0 h 1147916"/>
              <a:gd name="connsiteX1" fmla="*/ 1147916 w 1147916"/>
              <a:gd name="connsiteY1" fmla="*/ 573958 h 1147916"/>
              <a:gd name="connsiteX2" fmla="*/ 573958 w 1147916"/>
              <a:gd name="connsiteY2" fmla="*/ 1147916 h 1147916"/>
              <a:gd name="connsiteX3" fmla="*/ 0 w 1147916"/>
              <a:gd name="connsiteY3" fmla="*/ 573958 h 1147916"/>
              <a:gd name="connsiteX4" fmla="*/ 573958 w 1147916"/>
              <a:gd name="connsiteY4" fmla="*/ 0 h 114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916" h="1147916">
                <a:moveTo>
                  <a:pt x="573958" y="0"/>
                </a:moveTo>
                <a:cubicBezTo>
                  <a:pt x="890946" y="0"/>
                  <a:pt x="1147916" y="256970"/>
                  <a:pt x="1147916" y="573958"/>
                </a:cubicBezTo>
                <a:cubicBezTo>
                  <a:pt x="1147916" y="890946"/>
                  <a:pt x="890946" y="1147916"/>
                  <a:pt x="573958" y="1147916"/>
                </a:cubicBezTo>
                <a:cubicBezTo>
                  <a:pt x="256970" y="1147916"/>
                  <a:pt x="0" y="890946"/>
                  <a:pt x="0" y="573958"/>
                </a:cubicBezTo>
                <a:cubicBezTo>
                  <a:pt x="0" y="256970"/>
                  <a:pt x="256970" y="0"/>
                  <a:pt x="57395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635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>
              <a:defRPr lang="zh-CN" altLang="en-US" sz="20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1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89074C9-A664-44C7-8C8D-A503BD611D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6413" y="1612428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619FCF9-3191-46FA-864C-4F186B75B7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6413" y="4006005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1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0F985E73-065D-498D-97AE-420972DC68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1105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794DACB-660F-4672-BA01-5A93B17128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11031" y="4018568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DA981C2-B31A-4581-AF9D-37C477FB20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3726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2346DF4-6787-4907-8483-8CC50A27B4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5263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E41E55AB-DE66-4D91-95C5-414C95B1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6421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31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AE2E66D-D41B-429F-8798-C036B3A90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4745" y="1812132"/>
            <a:ext cx="1441732" cy="1441730"/>
          </a:xfrm>
          <a:custGeom>
            <a:avLst/>
            <a:gdLst>
              <a:gd name="connsiteX0" fmla="*/ 720866 w 1441732"/>
              <a:gd name="connsiteY0" fmla="*/ 0 h 1441730"/>
              <a:gd name="connsiteX1" fmla="*/ 1441732 w 1441732"/>
              <a:gd name="connsiteY1" fmla="*/ 720865 h 1441730"/>
              <a:gd name="connsiteX2" fmla="*/ 720866 w 1441732"/>
              <a:gd name="connsiteY2" fmla="*/ 1441730 h 1441730"/>
              <a:gd name="connsiteX3" fmla="*/ 0 w 1441732"/>
              <a:gd name="connsiteY3" fmla="*/ 720865 h 1441730"/>
              <a:gd name="connsiteX4" fmla="*/ 720866 w 1441732"/>
              <a:gd name="connsiteY4" fmla="*/ 0 h 144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732" h="1441730">
                <a:moveTo>
                  <a:pt x="720866" y="0"/>
                </a:moveTo>
                <a:cubicBezTo>
                  <a:pt x="1118989" y="0"/>
                  <a:pt x="1441732" y="322742"/>
                  <a:pt x="1441732" y="720865"/>
                </a:cubicBezTo>
                <a:cubicBezTo>
                  <a:pt x="1441732" y="1118988"/>
                  <a:pt x="1118989" y="1441730"/>
                  <a:pt x="720866" y="1441730"/>
                </a:cubicBezTo>
                <a:cubicBezTo>
                  <a:pt x="322743" y="1441730"/>
                  <a:pt x="0" y="1118988"/>
                  <a:pt x="0" y="720865"/>
                </a:cubicBezTo>
                <a:cubicBezTo>
                  <a:pt x="0" y="322742"/>
                  <a:pt x="322743" y="0"/>
                  <a:pt x="720866" y="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0" bIns="0" anchor="ctr">
            <a:normAutofit/>
          </a:bodyPr>
          <a:lstStyle>
            <a:lvl1pPr>
              <a:defRPr lang="zh-CN" altLang="en-US" sz="1600" kern="0">
                <a:solidFill>
                  <a:srgbClr val="F9F9F9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CB59F21-C159-43BD-9820-1DF70C88A6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19250" y="2652455"/>
            <a:ext cx="2164656" cy="2164656"/>
          </a:xfrm>
          <a:custGeom>
            <a:avLst/>
            <a:gdLst>
              <a:gd name="connsiteX0" fmla="*/ 1082328 w 2164656"/>
              <a:gd name="connsiteY0" fmla="*/ 0 h 2164656"/>
              <a:gd name="connsiteX1" fmla="*/ 2164656 w 2164656"/>
              <a:gd name="connsiteY1" fmla="*/ 1082328 h 2164656"/>
              <a:gd name="connsiteX2" fmla="*/ 1082328 w 2164656"/>
              <a:gd name="connsiteY2" fmla="*/ 2164656 h 2164656"/>
              <a:gd name="connsiteX3" fmla="*/ 0 w 2164656"/>
              <a:gd name="connsiteY3" fmla="*/ 1082328 h 2164656"/>
              <a:gd name="connsiteX4" fmla="*/ 1082328 w 2164656"/>
              <a:gd name="connsiteY4" fmla="*/ 0 h 21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656" h="2164656">
                <a:moveTo>
                  <a:pt x="1082328" y="0"/>
                </a:moveTo>
                <a:cubicBezTo>
                  <a:pt x="1680081" y="0"/>
                  <a:pt x="2164656" y="484575"/>
                  <a:pt x="2164656" y="1082328"/>
                </a:cubicBezTo>
                <a:cubicBezTo>
                  <a:pt x="2164656" y="1680081"/>
                  <a:pt x="1680081" y="2164656"/>
                  <a:pt x="1082328" y="2164656"/>
                </a:cubicBezTo>
                <a:cubicBezTo>
                  <a:pt x="484575" y="2164656"/>
                  <a:pt x="0" y="1680081"/>
                  <a:pt x="0" y="1082328"/>
                </a:cubicBezTo>
                <a:cubicBezTo>
                  <a:pt x="0" y="484575"/>
                  <a:pt x="484575" y="0"/>
                  <a:pt x="1082328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21600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86C01F90-F81C-4341-A059-B8068A5B80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57564" y="2655800"/>
            <a:ext cx="2926714" cy="2926714"/>
          </a:xfrm>
          <a:custGeom>
            <a:avLst/>
            <a:gdLst>
              <a:gd name="connsiteX0" fmla="*/ 1463357 w 2926714"/>
              <a:gd name="connsiteY0" fmla="*/ 0 h 2926714"/>
              <a:gd name="connsiteX1" fmla="*/ 2926714 w 2926714"/>
              <a:gd name="connsiteY1" fmla="*/ 1463357 h 2926714"/>
              <a:gd name="connsiteX2" fmla="*/ 1463357 w 2926714"/>
              <a:gd name="connsiteY2" fmla="*/ 2926714 h 2926714"/>
              <a:gd name="connsiteX3" fmla="*/ 0 w 2926714"/>
              <a:gd name="connsiteY3" fmla="*/ 1463357 h 2926714"/>
              <a:gd name="connsiteX4" fmla="*/ 1463357 w 2926714"/>
              <a:gd name="connsiteY4" fmla="*/ 0 h 292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714" h="2926714">
                <a:moveTo>
                  <a:pt x="1463357" y="0"/>
                </a:moveTo>
                <a:cubicBezTo>
                  <a:pt x="2271547" y="0"/>
                  <a:pt x="2926714" y="655167"/>
                  <a:pt x="2926714" y="1463357"/>
                </a:cubicBezTo>
                <a:cubicBezTo>
                  <a:pt x="2926714" y="2271547"/>
                  <a:pt x="2271547" y="2926714"/>
                  <a:pt x="1463357" y="2926714"/>
                </a:cubicBezTo>
                <a:cubicBezTo>
                  <a:pt x="655167" y="2926714"/>
                  <a:pt x="0" y="2271547"/>
                  <a:pt x="0" y="1463357"/>
                </a:cubicBezTo>
                <a:cubicBezTo>
                  <a:pt x="0" y="655167"/>
                  <a:pt x="655167" y="0"/>
                  <a:pt x="1463357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lIns="0" tIns="180000" rIns="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30000"/>
              </a:lnSpc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41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7EAD8717-E304-4BCC-AA2B-75132A22FF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152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FD88E05-899A-41E6-A567-660C8B17BE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32483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CF804839-EAEF-4E86-AA13-9BB2276D0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32483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ABA1BF48-DA15-45F2-B813-3D11332B4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8152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51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17CAA4B6-7102-430B-A202-7221145A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2" t="18492" r="5572" b="14366"/>
          <a:stretch/>
        </p:blipFill>
        <p:spPr>
          <a:xfrm>
            <a:off x="0" y="12700"/>
            <a:ext cx="12192000" cy="68453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DC4D4C5-4695-4A81-AEDB-A9DAC17F03D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621545" y="2694141"/>
            <a:ext cx="1074405" cy="12552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6B22C73-CB3A-4D5F-A354-B4BC2A44F4B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 rot="19092273">
            <a:off x="5969039" y="3535273"/>
            <a:ext cx="958588" cy="8327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FE88D25-8D4A-412E-AD3D-0F8BCBC51B4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478546" y="2363843"/>
            <a:ext cx="1249202" cy="9579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9075CD-A1EE-4172-8AD1-315DB961771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667797" y="4337189"/>
            <a:ext cx="834103" cy="7283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CD8F5F7-0EAB-4A58-88E9-007D8AD8404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488071" y="2471057"/>
            <a:ext cx="1787050" cy="148549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93AE9060-CBEC-4F37-84ED-FEC5B3A64D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0E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07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5" Type="http://schemas.openxmlformats.org/officeDocument/2006/relationships/image" Target="../media/image37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hyperlink" Target="https://www.theverge.com/2017/5/25/15689462/alphago-ke-jie-game-2-result-google-deepmind-china" TargetMode="External"/><Relationship Id="rId4" Type="http://schemas.openxmlformats.org/officeDocument/2006/relationships/hyperlink" Target="https://www.chess.com/article/view/deep-blue-kasparov-ches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hyperlink" Target="https://www.youtube.com/watch?v=D5VN56jQMWM&amp;t=46s" TargetMode="External"/><Relationship Id="rId4" Type="http://schemas.openxmlformats.org/officeDocument/2006/relationships/image" Target="../media/image23.png"/><Relationship Id="rId9" Type="http://schemas.openxmlformats.org/officeDocument/2006/relationships/hyperlink" Target="https://quickdraw.withgoogl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5">
            <a:extLst>
              <a:ext uri="{FF2B5EF4-FFF2-40B4-BE49-F238E27FC236}">
                <a16:creationId xmlns:a16="http://schemas.microsoft.com/office/drawing/2014/main" id="{DAB52664-C1AF-7F41-B236-AA7BC1971B48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3" name="文本框 44">
            <a:extLst>
              <a:ext uri="{FF2B5EF4-FFF2-40B4-BE49-F238E27FC236}">
                <a16:creationId xmlns:a16="http://schemas.microsoft.com/office/drawing/2014/main" id="{606F794E-C39B-F546-A64E-64325F8F35CA}"/>
              </a:ext>
            </a:extLst>
          </p:cNvPr>
          <p:cNvSpPr txBox="1"/>
          <p:nvPr/>
        </p:nvSpPr>
        <p:spPr>
          <a:xfrm>
            <a:off x="1904614" y="378641"/>
            <a:ext cx="8382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4800" b="1">
                <a:latin typeface="Heiti SC Medium" pitchFamily="2" charset="-128"/>
                <a:ea typeface="Heiti SC Medium" pitchFamily="2" charset="-128"/>
              </a:rPr>
              <a:t>Welcome to HSU!</a:t>
            </a:r>
            <a:endParaRPr lang="en-US" altLang="zh-HK" sz="4800" b="1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29CAE91-B98E-DA49-8285-6A34F88C0510}"/>
              </a:ext>
            </a:extLst>
          </p:cNvPr>
          <p:cNvSpPr txBox="1"/>
          <p:nvPr/>
        </p:nvSpPr>
        <p:spPr>
          <a:xfrm>
            <a:off x="630325" y="6199074"/>
            <a:ext cx="10931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HK" altLang="en-US" dirty="0">
                <a:latin typeface="Heiti SC Medium" pitchFamily="2" charset="-128"/>
                <a:ea typeface="Heiti SC Medium" pitchFamily="2" charset="-128"/>
              </a:rPr>
              <a:t>圖片取自</a:t>
            </a:r>
            <a:r>
              <a:rPr kumimoji="1" lang="en-US" altLang="zh-HK" dirty="0">
                <a:latin typeface="Heiti SC Medium" pitchFamily="2" charset="-128"/>
                <a:ea typeface="Heiti SC Medium" pitchFamily="2" charset="-128"/>
              </a:rPr>
              <a:t>: https://</a:t>
            </a:r>
            <a:r>
              <a:rPr kumimoji="1" lang="en-US" altLang="zh-HK" dirty="0" err="1">
                <a:latin typeface="Heiti SC Medium" pitchFamily="2" charset="-128"/>
                <a:ea typeface="Heiti SC Medium" pitchFamily="2" charset="-128"/>
              </a:rPr>
              <a:t>teachablemachine.withgoogle.com</a:t>
            </a:r>
            <a:r>
              <a:rPr kumimoji="1" lang="en-US" altLang="zh-HK" dirty="0">
                <a:latin typeface="Heiti SC Medium" pitchFamily="2" charset="-128"/>
                <a:ea typeface="Heiti SC Medium" pitchFamily="2" charset="-128"/>
              </a:rPr>
              <a:t>/</a:t>
            </a:r>
            <a:endParaRPr kumimoji="1" lang="zh-HK" altLang="en-US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305DA-DB5F-EBF2-CCD2-5DC639FFD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275" y="1884273"/>
            <a:ext cx="4467849" cy="4096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29A40E-84DF-A29B-8447-933DA605EACC}"/>
              </a:ext>
            </a:extLst>
          </p:cNvPr>
          <p:cNvSpPr txBox="1"/>
          <p:nvPr/>
        </p:nvSpPr>
        <p:spPr>
          <a:xfrm>
            <a:off x="1252439" y="1732835"/>
            <a:ext cx="4581702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HK" sz="3200" i="1" dirty="0">
                <a:solidFill>
                  <a:srgbClr val="0070C0"/>
                </a:solidFill>
                <a:effectLst/>
              </a:rPr>
              <a:t>Hands-on Workshop </a:t>
            </a:r>
          </a:p>
          <a:p>
            <a:pPr algn="ctr"/>
            <a:r>
              <a:rPr lang="en-US" altLang="zh-HK" sz="3200" i="1" dirty="0">
                <a:solidFill>
                  <a:srgbClr val="0070C0"/>
                </a:solidFill>
                <a:effectLst/>
              </a:rPr>
              <a:t>on </a:t>
            </a:r>
          </a:p>
          <a:p>
            <a:pPr algn="ctr"/>
            <a:r>
              <a:rPr lang="en-US" altLang="zh-HK" sz="3200" i="1" dirty="0">
                <a:solidFill>
                  <a:srgbClr val="0070C0"/>
                </a:solidFill>
                <a:effectLst/>
              </a:rPr>
              <a:t>Artificial Intelligence (AI)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5696E-2124-E264-B190-FF6B79190446}"/>
              </a:ext>
            </a:extLst>
          </p:cNvPr>
          <p:cNvSpPr txBox="1"/>
          <p:nvPr/>
        </p:nvSpPr>
        <p:spPr>
          <a:xfrm>
            <a:off x="970674" y="4145310"/>
            <a:ext cx="512532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sz="2400" i="1" dirty="0">
                <a:solidFill>
                  <a:srgbClr val="0070C0"/>
                </a:solidFill>
                <a:effectLst/>
              </a:rPr>
              <a:t>Dr Chan Chi Kong</a:t>
            </a:r>
            <a:r>
              <a:rPr lang="zh-TW" altLang="en-US" sz="2400" i="1" dirty="0">
                <a:solidFill>
                  <a:srgbClr val="0070C0"/>
                </a:solidFill>
                <a:effectLst/>
              </a:rPr>
              <a:t> </a:t>
            </a:r>
            <a:r>
              <a:rPr lang="en-US" altLang="zh-TW" sz="2400" i="1" dirty="0">
                <a:solidFill>
                  <a:srgbClr val="0070C0"/>
                </a:solidFill>
                <a:effectLst/>
              </a:rPr>
              <a:t>(CCK)</a:t>
            </a:r>
            <a:br>
              <a:rPr lang="en-US" altLang="zh-HK" sz="2400" i="1" dirty="0">
                <a:solidFill>
                  <a:srgbClr val="0070C0"/>
                </a:solidFill>
                <a:effectLst/>
              </a:rPr>
            </a:br>
            <a:r>
              <a:rPr lang="en-US" altLang="zh-HK" sz="2400" i="1" dirty="0">
                <a:solidFill>
                  <a:srgbClr val="0070C0"/>
                </a:solidFill>
                <a:effectLst/>
              </a:rPr>
              <a:t>Department of Computer Science</a:t>
            </a:r>
          </a:p>
          <a:p>
            <a:pPr algn="ctr"/>
            <a:r>
              <a:rPr lang="zh-TW" altLang="en-US" sz="2400" i="1" dirty="0">
                <a:solidFill>
                  <a:srgbClr val="0070C0"/>
                </a:solidFill>
              </a:rPr>
              <a:t>計算機科學系</a:t>
            </a:r>
            <a:endParaRPr lang="en-US" altLang="zh-HK" sz="2400" i="1" dirty="0">
              <a:solidFill>
                <a:srgbClr val="0070C0"/>
              </a:solidFill>
              <a:effectLst/>
            </a:endParaRPr>
          </a:p>
          <a:p>
            <a:pPr algn="ctr"/>
            <a:endParaRPr lang="en-US" altLang="zh-HK" sz="2400" i="1" dirty="0">
              <a:solidFill>
                <a:srgbClr val="0070C0"/>
              </a:solidFill>
              <a:effectLst/>
            </a:endParaRPr>
          </a:p>
          <a:p>
            <a:pPr algn="ctr"/>
            <a:endParaRPr lang="en-US" altLang="zh-HK" sz="2400" i="1" dirty="0">
              <a:solidFill>
                <a:srgbClr val="0070C0"/>
              </a:solidFill>
            </a:endParaRPr>
          </a:p>
          <a:p>
            <a:pPr algn="ctr"/>
            <a:endParaRPr lang="zh-HK" altLang="en-US" sz="2400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SUHK Computer Science">
            <a:extLst>
              <a:ext uri="{FF2B5EF4-FFF2-40B4-BE49-F238E27FC236}">
                <a16:creationId xmlns:a16="http://schemas.microsoft.com/office/drawing/2014/main" id="{F690C392-CD5F-D147-A070-0F9CC157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0998" y="5299472"/>
            <a:ext cx="2799760" cy="83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6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3574767" y="378641"/>
            <a:ext cx="5042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5400" dirty="0">
                <a:latin typeface="Heiti SC Medium" pitchFamily="2" charset="-128"/>
                <a:ea typeface="Heiti SC Medium" pitchFamily="2" charset="-128"/>
              </a:rPr>
              <a:t>甚麼是人工智能</a:t>
            </a:r>
            <a:r>
              <a:rPr lang="en-US" altLang="zh-HK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3" name="圖片 2" descr="一張含有 電子用品, 電路 的圖片&#10;&#10;自動產生的描述">
            <a:extLst>
              <a:ext uri="{FF2B5EF4-FFF2-40B4-BE49-F238E27FC236}">
                <a16:creationId xmlns:a16="http://schemas.microsoft.com/office/drawing/2014/main" id="{8E860095-A06E-D147-AD86-4437AFCA83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998" y="1890667"/>
            <a:ext cx="6350000" cy="35687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C7A39AC-F228-F84B-A30B-8A1F1D68AC91}"/>
              </a:ext>
            </a:extLst>
          </p:cNvPr>
          <p:cNvSpPr txBox="1"/>
          <p:nvPr/>
        </p:nvSpPr>
        <p:spPr>
          <a:xfrm>
            <a:off x="730585" y="5740286"/>
            <a:ext cx="10730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K" altLang="en-US" sz="1400" dirty="0">
                <a:latin typeface="Heiti SC Medium" pitchFamily="2" charset="-128"/>
                <a:ea typeface="Heiti SC Medium" pitchFamily="2" charset="-128"/>
              </a:rPr>
              <a:t>圖片取自</a:t>
            </a:r>
            <a:r>
              <a:rPr kumimoji="1" lang="en-US" altLang="zh-HK" sz="1400" dirty="0">
                <a:latin typeface="Heiti SC Medium" pitchFamily="2" charset="-128"/>
                <a:ea typeface="Heiti SC Medium" pitchFamily="2" charset="-128"/>
              </a:rPr>
              <a:t>: https://</a:t>
            </a:r>
            <a:r>
              <a:rPr kumimoji="1" lang="en-US" altLang="zh-HK" sz="1400" dirty="0" err="1">
                <a:latin typeface="Heiti SC Medium" pitchFamily="2" charset="-128"/>
                <a:ea typeface="Heiti SC Medium" pitchFamily="2" charset="-128"/>
              </a:rPr>
              <a:t>www.bschool.cuhk.edu.hk</a:t>
            </a:r>
            <a:r>
              <a:rPr kumimoji="1" lang="en-US" altLang="zh-HK" sz="1400" dirty="0">
                <a:latin typeface="Heiti SC Medium" pitchFamily="2" charset="-128"/>
                <a:ea typeface="Heiti SC Medium" pitchFamily="2" charset="-128"/>
              </a:rPr>
              <a:t>/chi/china-business-knowledge/artificial-intelligence-wont-solve-everything-</a:t>
            </a:r>
            <a:r>
              <a:rPr kumimoji="1" lang="en-US" altLang="zh-HK" sz="1400" dirty="0" err="1">
                <a:latin typeface="Heiti SC Medium" pitchFamily="2" charset="-128"/>
                <a:ea typeface="Heiti SC Medium" pitchFamily="2" charset="-128"/>
              </a:rPr>
              <a:t>tc</a:t>
            </a:r>
            <a:r>
              <a:rPr kumimoji="1" lang="en-US" altLang="zh-HK" sz="1400" dirty="0">
                <a:latin typeface="Heiti SC Medium" pitchFamily="2" charset="-128"/>
                <a:ea typeface="Heiti SC Medium" pitchFamily="2" charset="-128"/>
              </a:rPr>
              <a:t>/</a:t>
            </a:r>
            <a:endParaRPr kumimoji="1" lang="zh-HK" altLang="en-US" sz="14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870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3574768" y="378641"/>
            <a:ext cx="5042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5400" dirty="0">
                <a:latin typeface="Heiti SC Medium" pitchFamily="2" charset="-128"/>
                <a:ea typeface="Heiti SC Medium" pitchFamily="2" charset="-128"/>
              </a:rPr>
              <a:t>甚麼是人工智能</a:t>
            </a:r>
            <a:r>
              <a:rPr lang="en-US" altLang="zh-HK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36E541A-6E00-EA43-8056-D3E261C992D7}"/>
              </a:ext>
            </a:extLst>
          </p:cNvPr>
          <p:cNvSpPr txBox="1"/>
          <p:nvPr/>
        </p:nvSpPr>
        <p:spPr>
          <a:xfrm>
            <a:off x="212493" y="2100756"/>
            <a:ext cx="119795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zh-HK" altLang="en-US" sz="4800" dirty="0">
                <a:latin typeface="Heiti SC Medium" pitchFamily="2" charset="-128"/>
                <a:ea typeface="Heiti SC Medium" pitchFamily="2" charset="-128"/>
              </a:rPr>
              <a:t>「人工」製造的「智慧」</a:t>
            </a:r>
            <a:endParaRPr lang="en-US" altLang="zh-HK" sz="4800" dirty="0">
              <a:latin typeface="Heiti SC Medium" pitchFamily="2" charset="-128"/>
              <a:ea typeface="Heiti SC Medium" pitchFamily="2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電腦能夠完成一些 </a:t>
            </a:r>
            <a:r>
              <a:rPr lang="en-US" altLang="zh-TW" sz="4800" dirty="0">
                <a:latin typeface="Heiti SC Medium" pitchFamily="2" charset="-128"/>
                <a:ea typeface="Heiti SC Medium" pitchFamily="2" charset="-128"/>
              </a:rPr>
              <a:t>“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需要智能</a:t>
            </a:r>
            <a:r>
              <a:rPr lang="en-US" altLang="zh-TW" sz="4800" dirty="0">
                <a:latin typeface="Heiti SC Medium" pitchFamily="2" charset="-128"/>
                <a:ea typeface="Heiti SC Medium" pitchFamily="2" charset="-128"/>
              </a:rPr>
              <a:t>”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去做的工作  </a:t>
            </a:r>
            <a:r>
              <a:rPr lang="en-US" altLang="zh-TW" sz="4800" dirty="0">
                <a:latin typeface="Heiti SC Medium" pitchFamily="2" charset="-128"/>
                <a:ea typeface="Heiti SC Medium" pitchFamily="2" charset="-128"/>
              </a:rPr>
              <a:t>(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如果該工作由人類去做的話</a:t>
            </a:r>
            <a:r>
              <a:rPr lang="en-US" altLang="zh-TW" sz="4800" dirty="0">
                <a:latin typeface="Heiti SC Medium" pitchFamily="2" charset="-128"/>
                <a:ea typeface="Heiti SC Medium" pitchFamily="2" charset="-128"/>
              </a:rPr>
              <a:t>)</a:t>
            </a:r>
            <a:endParaRPr lang="en-US" altLang="zh-HK" sz="4800" dirty="0">
              <a:latin typeface="Heiti SC Medium" pitchFamily="2" charset="-128"/>
              <a:ea typeface="Heiti SC Medium" pitchFamily="2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HK" sz="48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3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3574768" y="378641"/>
            <a:ext cx="5042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5400" dirty="0">
                <a:latin typeface="Heiti SC Medium" pitchFamily="2" charset="-128"/>
                <a:ea typeface="Heiti SC Medium" pitchFamily="2" charset="-128"/>
              </a:rPr>
              <a:t>甚麼是人工智能</a:t>
            </a:r>
            <a:r>
              <a:rPr lang="en-US" altLang="zh-HK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36E541A-6E00-EA43-8056-D3E261C992D7}"/>
              </a:ext>
            </a:extLst>
          </p:cNvPr>
          <p:cNvSpPr txBox="1"/>
          <p:nvPr/>
        </p:nvSpPr>
        <p:spPr>
          <a:xfrm>
            <a:off x="212493" y="1361616"/>
            <a:ext cx="1197950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b="0" i="0" dirty="0">
                <a:solidFill>
                  <a:srgbClr val="050E17"/>
                </a:solidFill>
                <a:effectLst/>
                <a:latin typeface="-apple-system"/>
              </a:rPr>
              <a:t>人工智能實際上包含了許多不同的技術：</a:t>
            </a:r>
            <a:br>
              <a:rPr lang="en-US" altLang="zh-TW" b="0" i="0" dirty="0">
                <a:solidFill>
                  <a:srgbClr val="050E17"/>
                </a:solidFill>
                <a:effectLst/>
                <a:latin typeface="-apple-system"/>
              </a:rPr>
            </a:br>
            <a:endParaRPr lang="zh-TW" altLang="zh-HK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42900" indent="-342900">
              <a:buFont typeface="Wingdings" panose="05000000000000000000" pitchFamily="2" charset="2"/>
              <a:buChar char=""/>
            </a:pPr>
            <a:r>
              <a:rPr lang="zh-HK" altLang="en-US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搜尋演算法</a:t>
            </a:r>
            <a:r>
              <a:rPr lang="en-US" altLang="zh-HK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				</a:t>
            </a:r>
            <a:r>
              <a:rPr lang="en-GB" altLang="zh-HK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Search algorithms </a:t>
            </a:r>
            <a:endParaRPr lang="zh-TW" altLang="zh-HK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42900" lvl="0" indent="-342900">
              <a:buFont typeface="Wingdings" panose="05000000000000000000" pitchFamily="2" charset="2"/>
              <a:buChar char=""/>
            </a:pPr>
            <a:r>
              <a:rPr lang="zh-HK" altLang="en-US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二人遊戲</a:t>
            </a:r>
            <a:r>
              <a:rPr lang="en-US" altLang="zh-HK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				</a:t>
            </a:r>
            <a:r>
              <a:rPr lang="en-GB" altLang="zh-HK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Two-person games</a:t>
            </a:r>
            <a:endParaRPr lang="zh-TW" altLang="zh-HK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42900" lvl="0" indent="-342900">
              <a:buFont typeface="Wingdings" panose="05000000000000000000" pitchFamily="2" charset="2"/>
              <a:buChar char=""/>
            </a:pPr>
            <a:r>
              <a:rPr lang="zh-HK" altLang="en-US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自動推理</a:t>
            </a:r>
            <a:r>
              <a:rPr lang="en-US" altLang="zh-HK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				</a:t>
            </a:r>
            <a:r>
              <a:rPr lang="en-GB" altLang="zh-HK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Automated reasoning </a:t>
            </a:r>
            <a:endParaRPr lang="zh-TW" altLang="zh-HK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42900" lvl="0" indent="-342900">
              <a:buFont typeface="Wingdings" panose="05000000000000000000" pitchFamily="2" charset="2"/>
              <a:buChar char=""/>
            </a:pPr>
            <a:r>
              <a:rPr lang="zh-TW" altLang="en-US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不確定性推理（例如：模糊邏輯）</a:t>
            </a:r>
            <a:r>
              <a:rPr lang="en-US" altLang="zh-TW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	</a:t>
            </a:r>
            <a:r>
              <a:rPr lang="en-GB" altLang="zh-HK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Uncertainty reasoning (E.g., Fuzzy Logic)</a:t>
            </a:r>
            <a:endParaRPr lang="zh-TW" altLang="zh-HK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42900" lvl="0" indent="-342900">
              <a:buFont typeface="Wingdings" panose="05000000000000000000" pitchFamily="2" charset="2"/>
              <a:buChar char=""/>
            </a:pPr>
            <a:r>
              <a:rPr lang="zh-TW" altLang="en-US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演化運算（例如：遺傳演算法）</a:t>
            </a:r>
            <a:r>
              <a:rPr lang="en-US" altLang="zh-TW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		</a:t>
            </a:r>
            <a:r>
              <a:rPr lang="en-GB" altLang="zh-HK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Evolutionary computing (E.g., Genetic Algorithm)</a:t>
            </a:r>
          </a:p>
          <a:p>
            <a:pPr marL="342900" indent="-342900">
              <a:buFont typeface="Wingdings" panose="05000000000000000000" pitchFamily="2" charset="2"/>
              <a:buChar char=""/>
            </a:pPr>
            <a:r>
              <a:rPr lang="zh-HK" altLang="en-US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機器人學</a:t>
            </a:r>
            <a:r>
              <a:rPr lang="en-US" altLang="zh-HK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				</a:t>
            </a:r>
            <a:r>
              <a:rPr lang="en-GB" altLang="zh-HK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Robotics</a:t>
            </a:r>
            <a:endParaRPr lang="zh-TW" altLang="zh-HK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42900" lvl="0" indent="-342900">
              <a:buFont typeface="Wingdings" panose="05000000000000000000" pitchFamily="2" charset="2"/>
              <a:buChar char=""/>
            </a:pPr>
            <a:r>
              <a:rPr lang="zh-HK" altLang="en-US" sz="1800" b="1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機器學習</a:t>
            </a:r>
            <a:r>
              <a:rPr lang="en-US" altLang="zh-HK" sz="1800" b="1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				</a:t>
            </a:r>
            <a:r>
              <a:rPr lang="en-GB" altLang="zh-HK" sz="1800" b="1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Machine Learning </a:t>
            </a:r>
            <a:endParaRPr lang="zh-TW" altLang="zh-HK" sz="1800" b="1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42900" lvl="0" indent="-342900">
              <a:buFont typeface="Wingdings" panose="05000000000000000000" pitchFamily="2" charset="2"/>
              <a:buChar char=""/>
            </a:pPr>
            <a:r>
              <a:rPr lang="zh-TW" altLang="en-US" sz="1800" b="1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神經網路和深度學習</a:t>
            </a:r>
            <a:r>
              <a:rPr lang="en-US" altLang="zh-TW" sz="1800" b="1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			</a:t>
            </a:r>
            <a:r>
              <a:rPr lang="en-GB" altLang="zh-HK" sz="1800" b="1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Neural Networks and Deep Learning</a:t>
            </a:r>
          </a:p>
          <a:p>
            <a:pPr marL="342900" indent="-342900">
              <a:buFont typeface="Wingdings" panose="05000000000000000000" pitchFamily="2" charset="2"/>
              <a:buChar char=""/>
            </a:pPr>
            <a:r>
              <a:rPr lang="zh-HK" altLang="zh-HK" b="1" kern="100" dirty="0">
                <a:latin typeface="Verdana" panose="020B0604030504040204" pitchFamily="34" charset="0"/>
                <a:ea typeface="新細明體" panose="02020500000000000000" pitchFamily="18" charset="-120"/>
              </a:rPr>
              <a:t>生成式人工智能</a:t>
            </a:r>
            <a:r>
              <a:rPr lang="en-US" altLang="zh-HK" b="1" kern="100" dirty="0">
                <a:latin typeface="Verdana" panose="020B0604030504040204" pitchFamily="34" charset="0"/>
                <a:ea typeface="新細明體" panose="02020500000000000000" pitchFamily="18" charset="-120"/>
              </a:rPr>
              <a:t>                                  </a:t>
            </a:r>
            <a:r>
              <a:rPr lang="en-GB" altLang="zh-TW" b="1" kern="100" dirty="0">
                <a:latin typeface="Verdana" panose="020B0604030504040204" pitchFamily="34" charset="0"/>
                <a:ea typeface="新細明體" panose="02020500000000000000" pitchFamily="18" charset="-120"/>
              </a:rPr>
              <a:t>Generative AI</a:t>
            </a:r>
            <a:endParaRPr lang="zh-TW" altLang="zh-HK" b="1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HK" sz="48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1026" name="Picture 2" descr="What Is a Neural Network?">
            <a:extLst>
              <a:ext uri="{FF2B5EF4-FFF2-40B4-BE49-F238E27FC236}">
                <a16:creationId xmlns:a16="http://schemas.microsoft.com/office/drawing/2014/main" id="{534F4DA7-9080-81DE-7D4F-47BF9C7A8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6833" y="4600410"/>
            <a:ext cx="1945320" cy="145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stract brain neural network poster design Vector Image">
            <a:extLst>
              <a:ext uri="{FF2B5EF4-FFF2-40B4-BE49-F238E27FC236}">
                <a16:creationId xmlns:a16="http://schemas.microsoft.com/office/drawing/2014/main" id="{D07CF97D-8A92-2AD0-069D-89606307D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4768" y="4600410"/>
            <a:ext cx="1349178" cy="145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AD527AF-ECF9-384A-57E7-14D218C41970}"/>
              </a:ext>
            </a:extLst>
          </p:cNvPr>
          <p:cNvCxnSpPr/>
          <p:nvPr/>
        </p:nvCxnSpPr>
        <p:spPr>
          <a:xfrm>
            <a:off x="2887980" y="4175760"/>
            <a:ext cx="312420" cy="297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7640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3574768" y="378641"/>
            <a:ext cx="5042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5400" dirty="0">
                <a:latin typeface="Heiti SC Medium" pitchFamily="2" charset="-128"/>
                <a:ea typeface="Heiti SC Medium" pitchFamily="2" charset="-128"/>
              </a:rPr>
              <a:t>甚麼是機器學習</a:t>
            </a:r>
            <a:r>
              <a:rPr lang="en-US" altLang="zh-HK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C7A39AC-F228-F84B-A30B-8A1F1D68AC91}"/>
              </a:ext>
            </a:extLst>
          </p:cNvPr>
          <p:cNvSpPr txBox="1"/>
          <p:nvPr/>
        </p:nvSpPr>
        <p:spPr>
          <a:xfrm>
            <a:off x="2747164" y="5666239"/>
            <a:ext cx="692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K" altLang="en-US" dirty="0">
                <a:latin typeface="Heiti SC Medium" pitchFamily="2" charset="-128"/>
                <a:ea typeface="Heiti SC Medium" pitchFamily="2" charset="-128"/>
              </a:rPr>
              <a:t>圖片取自</a:t>
            </a:r>
            <a:r>
              <a:rPr kumimoji="1" lang="en-US" altLang="zh-HK" dirty="0">
                <a:latin typeface="Heiti SC Medium" pitchFamily="2" charset="-128"/>
                <a:ea typeface="Heiti SC Medium" pitchFamily="2" charset="-128"/>
              </a:rPr>
              <a:t>: https://</a:t>
            </a:r>
            <a:r>
              <a:rPr kumimoji="1" lang="en-US" altLang="zh-HK" dirty="0" err="1">
                <a:latin typeface="Heiti SC Medium" pitchFamily="2" charset="-128"/>
                <a:ea typeface="Heiti SC Medium" pitchFamily="2" charset="-128"/>
              </a:rPr>
              <a:t>www.geeksforgeeks.org</a:t>
            </a:r>
            <a:r>
              <a:rPr kumimoji="1" lang="en-US" altLang="zh-HK" dirty="0">
                <a:latin typeface="Heiti SC Medium" pitchFamily="2" charset="-128"/>
                <a:ea typeface="Heiti SC Medium" pitchFamily="2" charset="-128"/>
              </a:rPr>
              <a:t>/machine-learning/</a:t>
            </a:r>
            <a:endParaRPr kumimoji="1" lang="zh-HK" altLang="en-US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4" name="圖片 3" descr="一張含有 書, 室內, 書桌, 電腦 的圖片&#10;&#10;自動產生的描述">
            <a:extLst>
              <a:ext uri="{FF2B5EF4-FFF2-40B4-BE49-F238E27FC236}">
                <a16:creationId xmlns:a16="http://schemas.microsoft.com/office/drawing/2014/main" id="{C80F6B7A-55B8-3A4D-AAB1-1878B13C8A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701" y="1476997"/>
            <a:ext cx="5734594" cy="4014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74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3574768" y="378641"/>
            <a:ext cx="5042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5400" dirty="0">
                <a:latin typeface="Heiti SC Medium" pitchFamily="2" charset="-128"/>
                <a:ea typeface="Heiti SC Medium" pitchFamily="2" charset="-128"/>
              </a:rPr>
              <a:t>甚麼是機器學習</a:t>
            </a:r>
            <a:r>
              <a:rPr lang="en-US" altLang="zh-HK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36E541A-6E00-EA43-8056-D3E261C992D7}"/>
              </a:ext>
            </a:extLst>
          </p:cNvPr>
          <p:cNvSpPr txBox="1"/>
          <p:nvPr/>
        </p:nvSpPr>
        <p:spPr>
          <a:xfrm>
            <a:off x="-454746" y="1384213"/>
            <a:ext cx="125726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HK" sz="4800" dirty="0">
              <a:latin typeface="Heiti SC Medium" pitchFamily="2" charset="-128"/>
              <a:ea typeface="Heiti SC Medium" pitchFamily="2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HK" altLang="en-US" sz="4800" b="1" dirty="0">
                <a:latin typeface="Heiti SC Medium" pitchFamily="2" charset="-128"/>
                <a:ea typeface="Heiti SC Medium" pitchFamily="2" charset="-128"/>
              </a:rPr>
              <a:t>人工智能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包括很多不同技術</a:t>
            </a:r>
            <a:endParaRPr lang="en-US" altLang="zh-HK" sz="4800" dirty="0">
              <a:latin typeface="Heiti SC Medium" pitchFamily="2" charset="-128"/>
              <a:ea typeface="Heiti SC Medium" pitchFamily="2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4800" b="1" dirty="0">
                <a:latin typeface="Heiti SC Medium" pitchFamily="2" charset="-128"/>
                <a:ea typeface="Heiti SC Medium" pitchFamily="2" charset="-128"/>
              </a:rPr>
              <a:t>機器學習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是</a:t>
            </a:r>
            <a:r>
              <a:rPr lang="zh-HK" altLang="en-US" sz="4800" dirty="0">
                <a:latin typeface="Heiti SC Medium" pitchFamily="2" charset="-128"/>
                <a:ea typeface="Heiti SC Medium" pitchFamily="2" charset="-128"/>
              </a:rPr>
              <a:t>人工智能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近年其中一種熱門技術</a:t>
            </a:r>
            <a:endParaRPr lang="en-US" altLang="zh-HK" sz="4800" dirty="0">
              <a:latin typeface="Heiti SC Medium" pitchFamily="2" charset="-128"/>
              <a:ea typeface="Heiti SC Medium" pitchFamily="2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HK" altLang="en-US" sz="4800" dirty="0">
                <a:latin typeface="Heiti SC Medium" pitchFamily="2" charset="-128"/>
                <a:ea typeface="Heiti SC Medium" pitchFamily="2" charset="-128"/>
              </a:rPr>
              <a:t>讓</a:t>
            </a:r>
            <a:r>
              <a:rPr lang="zh-HK" altLang="en-US" sz="4800" b="1" dirty="0">
                <a:latin typeface="Heiti SC Medium" pitchFamily="2" charset="-128"/>
                <a:ea typeface="Heiti SC Medium" pitchFamily="2" charset="-128"/>
              </a:rPr>
              <a:t>電腦從</a:t>
            </a:r>
            <a:r>
              <a:rPr lang="zh-TW" altLang="en-US" sz="4800" b="1" u="sng" dirty="0">
                <a:latin typeface="Heiti SC Medium" pitchFamily="2" charset="-128"/>
                <a:ea typeface="Heiti SC Medium" pitchFamily="2" charset="-128"/>
              </a:rPr>
              <a:t>大量數據</a:t>
            </a:r>
            <a:r>
              <a:rPr lang="zh-HK" altLang="en-US" sz="4800" b="1" dirty="0">
                <a:latin typeface="Heiti SC Medium" pitchFamily="2" charset="-128"/>
                <a:ea typeface="Heiti SC Medium" pitchFamily="2" charset="-128"/>
              </a:rPr>
              <a:t>中</a:t>
            </a:r>
            <a:r>
              <a:rPr lang="zh-TW" altLang="en-US" sz="4800" b="1" dirty="0">
                <a:latin typeface="Heiti SC Medium" pitchFamily="2" charset="-128"/>
                <a:ea typeface="Heiti SC Medium" pitchFamily="2" charset="-128"/>
              </a:rPr>
              <a:t>自動</a:t>
            </a:r>
            <a:r>
              <a:rPr lang="zh-HK" altLang="en-US" sz="4800" b="1" dirty="0">
                <a:latin typeface="Heiti SC Medium" pitchFamily="2" charset="-128"/>
                <a:ea typeface="Heiti SC Medium" pitchFamily="2" charset="-128"/>
              </a:rPr>
              <a:t>學習 </a:t>
            </a:r>
            <a:endParaRPr lang="en-US" altLang="zh-HK" sz="4800" b="1" dirty="0">
              <a:latin typeface="Heiti SC Medium" pitchFamily="2" charset="-128"/>
              <a:ea typeface="Heiti SC Medium" pitchFamily="2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zh-HK" altLang="en-US" sz="48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713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2765472" y="452213"/>
            <a:ext cx="6157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5400" dirty="0">
                <a:latin typeface="Heiti SC Medium" pitchFamily="2" charset="-128"/>
                <a:ea typeface="Heiti SC Medium" pitchFamily="2" charset="-128"/>
              </a:rPr>
              <a:t>從資料中</a:t>
            </a:r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自動</a:t>
            </a:r>
            <a:r>
              <a:rPr lang="zh-HK" altLang="en-US" sz="5400" dirty="0">
                <a:latin typeface="Heiti SC Medium" pitchFamily="2" charset="-128"/>
                <a:ea typeface="Heiti SC Medium" pitchFamily="2" charset="-128"/>
              </a:rPr>
              <a:t>學習</a:t>
            </a:r>
            <a:r>
              <a:rPr lang="en-US" altLang="zh-HK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36E541A-6E00-EA43-8056-D3E261C992D7}"/>
              </a:ext>
            </a:extLst>
          </p:cNvPr>
          <p:cNvSpPr txBox="1"/>
          <p:nvPr/>
        </p:nvSpPr>
        <p:spPr>
          <a:xfrm>
            <a:off x="756988" y="1500274"/>
            <a:ext cx="87254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想像一下</a:t>
            </a:r>
            <a:r>
              <a:rPr lang="en-US" altLang="zh-TW" sz="4800" dirty="0">
                <a:latin typeface="Heiti SC Medium" pitchFamily="2" charset="-128"/>
                <a:ea typeface="Heiti SC Medium" pitchFamily="2" charset="-128"/>
              </a:rPr>
              <a:t>: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小孩如何學懂</a:t>
            </a:r>
            <a:r>
              <a:rPr lang="zh-TW" altLang="en-US" sz="4800" b="1" dirty="0">
                <a:latin typeface="Heiti SC Medium" pitchFamily="2" charset="-128"/>
                <a:ea typeface="Heiti SC Medium" pitchFamily="2" charset="-128"/>
              </a:rPr>
              <a:t>貓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與</a:t>
            </a:r>
            <a:r>
              <a:rPr lang="zh-TW" altLang="en-US" sz="4800" b="1" dirty="0">
                <a:latin typeface="Heiti SC Medium" pitchFamily="2" charset="-128"/>
                <a:ea typeface="Heiti SC Medium" pitchFamily="2" charset="-128"/>
              </a:rPr>
              <a:t>狗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的分別</a:t>
            </a:r>
            <a:endParaRPr lang="zh-HK" altLang="en-US" sz="48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3074" name="Picture 2" descr="Teaching Children How to Interact with Dogs is a Must-Have Life Lesson -  Hollywood Feed University">
            <a:extLst>
              <a:ext uri="{FF2B5EF4-FFF2-40B4-BE49-F238E27FC236}">
                <a16:creationId xmlns:a16="http://schemas.microsoft.com/office/drawing/2014/main" id="{69313417-8E57-2989-2D70-C7BF730B5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946" y="3069934"/>
            <a:ext cx="3345519" cy="223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aching children to take care of a cat - Sepicat">
            <a:extLst>
              <a:ext uri="{FF2B5EF4-FFF2-40B4-BE49-F238E27FC236}">
                <a16:creationId xmlns:a16="http://schemas.microsoft.com/office/drawing/2014/main" id="{9CCF6DA6-5AC2-E218-A0B1-DD56E8297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084" y="3069934"/>
            <a:ext cx="4247662" cy="223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89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2765472" y="452213"/>
            <a:ext cx="6157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5400" dirty="0">
                <a:latin typeface="Heiti SC Medium" pitchFamily="2" charset="-128"/>
                <a:ea typeface="Heiti SC Medium" pitchFamily="2" charset="-128"/>
              </a:rPr>
              <a:t>從資料中</a:t>
            </a:r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自動</a:t>
            </a:r>
            <a:r>
              <a:rPr lang="zh-HK" altLang="en-US" sz="5400" dirty="0">
                <a:latin typeface="Heiti SC Medium" pitchFamily="2" charset="-128"/>
                <a:ea typeface="Heiti SC Medium" pitchFamily="2" charset="-128"/>
              </a:rPr>
              <a:t>學習</a:t>
            </a:r>
            <a:r>
              <a:rPr lang="en-US" altLang="zh-HK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36E541A-6E00-EA43-8056-D3E261C992D7}"/>
              </a:ext>
            </a:extLst>
          </p:cNvPr>
          <p:cNvSpPr txBox="1"/>
          <p:nvPr/>
        </p:nvSpPr>
        <p:spPr>
          <a:xfrm>
            <a:off x="204002" y="1375543"/>
            <a:ext cx="903324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想像一下</a:t>
            </a:r>
            <a:r>
              <a:rPr lang="en-US" altLang="zh-TW" sz="4800" dirty="0">
                <a:latin typeface="Heiti SC Medium" pitchFamily="2" charset="-128"/>
                <a:ea typeface="Heiti SC Medium" pitchFamily="2" charset="-128"/>
              </a:rPr>
              <a:t>: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小孩如何學懂</a:t>
            </a:r>
            <a:r>
              <a:rPr lang="zh-TW" altLang="en-US" sz="4800" b="1" dirty="0">
                <a:latin typeface="Heiti SC Medium" pitchFamily="2" charset="-128"/>
                <a:ea typeface="Heiti SC Medium" pitchFamily="2" charset="-128"/>
              </a:rPr>
              <a:t>貓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與</a:t>
            </a:r>
            <a:r>
              <a:rPr lang="zh-TW" altLang="en-US" sz="4800" b="1" dirty="0">
                <a:latin typeface="Heiti SC Medium" pitchFamily="2" charset="-128"/>
                <a:ea typeface="Heiti SC Medium" pitchFamily="2" charset="-128"/>
              </a:rPr>
              <a:t>狗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的分別</a:t>
            </a:r>
            <a:r>
              <a:rPr lang="en-US" altLang="zh-TW" sz="4800" dirty="0">
                <a:latin typeface="Heiti SC Medium" pitchFamily="2" charset="-128"/>
                <a:ea typeface="Heiti SC Medium" pitchFamily="2" charset="-128"/>
              </a:rPr>
              <a:t>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zh-HK" sz="4800" dirty="0">
              <a:latin typeface="Heiti SC Medium" pitchFamily="2" charset="-128"/>
              <a:ea typeface="Heiti SC Medium" pitchFamily="2" charset="-128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zh-HK" sz="4800" dirty="0">
              <a:latin typeface="Heiti SC Medium" pitchFamily="2" charset="-128"/>
              <a:ea typeface="Heiti SC Medium" pitchFamily="2" charset="-128"/>
            </a:endParaRPr>
          </a:p>
          <a:p>
            <a:pPr lvl="1"/>
            <a:endParaRPr lang="en-US" altLang="zh-HK" sz="4800" dirty="0">
              <a:latin typeface="Heiti SC Medium" pitchFamily="2" charset="-128"/>
              <a:ea typeface="Heiti SC Medium" pitchFamily="2" charset="-128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透過提供大量</a:t>
            </a:r>
            <a:r>
              <a:rPr lang="zh-TW" altLang="en-US" sz="4800" b="1" dirty="0">
                <a:latin typeface="Heiti SC Medium" pitchFamily="2" charset="-128"/>
                <a:ea typeface="Heiti SC Medium" pitchFamily="2" charset="-128"/>
              </a:rPr>
              <a:t>貓</a:t>
            </a:r>
            <a:r>
              <a:rPr lang="en-US" altLang="zh-TW" sz="4800" b="1" dirty="0">
                <a:latin typeface="Heiti SC Medium" pitchFamily="2" charset="-128"/>
                <a:ea typeface="Heiti SC Medium" pitchFamily="2" charset="-128"/>
              </a:rPr>
              <a:t>/</a:t>
            </a:r>
            <a:r>
              <a:rPr lang="zh-TW" altLang="en-US" sz="4800" b="1" dirty="0">
                <a:latin typeface="Heiti SC Medium" pitchFamily="2" charset="-128"/>
                <a:ea typeface="Heiti SC Medium" pitchFamily="2" charset="-128"/>
              </a:rPr>
              <a:t>狗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例子，</a:t>
            </a:r>
            <a:endParaRPr lang="en-US" altLang="zh-TW" sz="4800" dirty="0">
              <a:latin typeface="Heiti SC Medium" pitchFamily="2" charset="-128"/>
              <a:ea typeface="Heiti SC Medium" pitchFamily="2" charset="-128"/>
            </a:endParaRPr>
          </a:p>
          <a:p>
            <a:pPr lvl="1"/>
            <a:r>
              <a:rPr lang="en-US" altLang="zh-TW" sz="4800" dirty="0">
                <a:latin typeface="Heiti SC Medium" pitchFamily="2" charset="-128"/>
                <a:ea typeface="Heiti SC Medium" pitchFamily="2" charset="-128"/>
              </a:rPr>
              <a:t>	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 讓他自己學懂</a:t>
            </a:r>
            <a:r>
              <a:rPr lang="zh-TW" altLang="en-US" sz="4800" b="1" dirty="0">
                <a:latin typeface="Heiti SC Medium" pitchFamily="2" charset="-128"/>
                <a:ea typeface="Heiti SC Medium" pitchFamily="2" charset="-128"/>
              </a:rPr>
              <a:t>貓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與</a:t>
            </a:r>
            <a:r>
              <a:rPr lang="zh-TW" altLang="en-US" sz="4800" b="1" dirty="0">
                <a:latin typeface="Heiti SC Medium" pitchFamily="2" charset="-128"/>
                <a:ea typeface="Heiti SC Medium" pitchFamily="2" charset="-128"/>
              </a:rPr>
              <a:t>狗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的特徵</a:t>
            </a:r>
            <a:r>
              <a:rPr lang="en-US" altLang="zh-TW" sz="4800" dirty="0">
                <a:latin typeface="Heiti SC Medium" pitchFamily="2" charset="-128"/>
                <a:ea typeface="Heiti SC Medium" pitchFamily="2" charset="-128"/>
              </a:rPr>
              <a:t>!</a:t>
            </a:r>
            <a:endParaRPr lang="zh-HK" altLang="en-US" sz="48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3074" name="Picture 2" descr="Teaching Children How to Interact with Dogs is a Must-Have Life Lesson -  Hollywood Feed University">
            <a:extLst>
              <a:ext uri="{FF2B5EF4-FFF2-40B4-BE49-F238E27FC236}">
                <a16:creationId xmlns:a16="http://schemas.microsoft.com/office/drawing/2014/main" id="{69313417-8E57-2989-2D70-C7BF730B5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946" y="3069934"/>
            <a:ext cx="2591521" cy="173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aching children to take care of a cat - Sepicat">
            <a:extLst>
              <a:ext uri="{FF2B5EF4-FFF2-40B4-BE49-F238E27FC236}">
                <a16:creationId xmlns:a16="http://schemas.microsoft.com/office/drawing/2014/main" id="{9CCF6DA6-5AC2-E218-A0B1-DD56E8297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084" y="3069934"/>
            <a:ext cx="3354851" cy="176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835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2212667" y="1858056"/>
            <a:ext cx="7766661" cy="3141886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1048568" y="2772125"/>
            <a:ext cx="9903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atin typeface="Heiti SC Medium" pitchFamily="2" charset="-128"/>
                <a:ea typeface="Heiti SC Medium" pitchFamily="2" charset="-128"/>
              </a:rPr>
              <a:t>如何讓電腦從資料</a:t>
            </a:r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(data)</a:t>
            </a:r>
            <a:r>
              <a:rPr lang="zh-CN" altLang="en-US" sz="5400" dirty="0">
                <a:latin typeface="Heiti SC Medium" pitchFamily="2" charset="-128"/>
                <a:ea typeface="Heiti SC Medium" pitchFamily="2" charset="-128"/>
              </a:rPr>
              <a:t>中學習</a:t>
            </a:r>
            <a:r>
              <a:rPr lang="en-US" altLang="zh-CN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62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3574768" y="378641"/>
            <a:ext cx="5042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5400" dirty="0">
                <a:latin typeface="Heiti SC Medium" pitchFamily="2" charset="-128"/>
                <a:ea typeface="Heiti SC Medium" pitchFamily="2" charset="-128"/>
              </a:rPr>
              <a:t>機器學習的步驟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36E541A-6E00-EA43-8056-D3E261C992D7}"/>
              </a:ext>
            </a:extLst>
          </p:cNvPr>
          <p:cNvSpPr txBox="1"/>
          <p:nvPr/>
        </p:nvSpPr>
        <p:spPr>
          <a:xfrm>
            <a:off x="1848681" y="1410355"/>
            <a:ext cx="1095684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AutoNum type="arabicPeriod"/>
            </a:pPr>
            <a:r>
              <a:rPr lang="zh-HK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HK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訓練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</a:t>
            </a:r>
            <a:r>
              <a:rPr lang="zh-HK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(Training Data)</a:t>
            </a:r>
          </a:p>
          <a:p>
            <a:pPr marL="914400" indent="-914400">
              <a:buFontTx/>
              <a:buAutoNum type="arabicPeriod"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  <a:r>
              <a:rPr lang="zh-HK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（電腦從資料中選擇特徵，</a:t>
            </a:r>
            <a:br>
              <a:rPr lang="en-US" altLang="zh-HK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HK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然後建構資料的模型 </a:t>
            </a:r>
            <a:r>
              <a:rPr lang="en-US" altLang="zh-HK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(Model)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HK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HK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indent="-914400">
              <a:buFontTx/>
              <a:buAutoNum type="arabicPeriod"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測試模型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訓練成果</a:t>
            </a:r>
            <a:endParaRPr lang="en-US" altLang="zh-TW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indent="-914400">
              <a:buFontTx/>
              <a:buAutoNum type="arabicPeriod"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來解決問題</a:t>
            </a:r>
            <a:endParaRPr lang="en-US" altLang="zh-HK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93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2299238" y="219226"/>
            <a:ext cx="6668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latin typeface="Heiti SC Medium" pitchFamily="2" charset="-128"/>
                <a:ea typeface="Heiti SC Medium" pitchFamily="2" charset="-128"/>
              </a:rPr>
              <a:t>甚麼是模型 </a:t>
            </a:r>
            <a:r>
              <a:rPr lang="en-US" altLang="zh-TW" sz="5400" b="1" dirty="0">
                <a:latin typeface="Heiti SC Medium" pitchFamily="2" charset="-128"/>
                <a:ea typeface="Heiti SC Medium" pitchFamily="2" charset="-128"/>
              </a:rPr>
              <a:t>(Model)</a:t>
            </a:r>
            <a:endParaRPr lang="zh-CN" altLang="en-US" sz="5400" b="1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3" name="Picture 2" descr="Looking for Connections in Your Data – Correlation Coefficients | The  Official Blog of BigML.com">
            <a:extLst>
              <a:ext uri="{FF2B5EF4-FFF2-40B4-BE49-F238E27FC236}">
                <a16:creationId xmlns:a16="http://schemas.microsoft.com/office/drawing/2014/main" id="{8157C663-E18E-4426-BBA5-A1EB267CB5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096" y="3008699"/>
            <a:ext cx="3841045" cy="2880952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C8A30-82A1-445D-B1A1-94D4FC586D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715" y="2906421"/>
            <a:ext cx="2934335" cy="2983230"/>
          </a:xfrm>
          <a:prstGeom prst="rect">
            <a:avLst/>
          </a:prstGeom>
        </p:spPr>
      </p:pic>
      <p:sp>
        <p:nvSpPr>
          <p:cNvPr id="5" name="文字方塊 1">
            <a:extLst>
              <a:ext uri="{FF2B5EF4-FFF2-40B4-BE49-F238E27FC236}">
                <a16:creationId xmlns:a16="http://schemas.microsoft.com/office/drawing/2014/main" id="{7D04EE76-84D4-6D6D-A429-7B821A13C527}"/>
              </a:ext>
            </a:extLst>
          </p:cNvPr>
          <p:cNvSpPr txBox="1"/>
          <p:nvPr/>
        </p:nvSpPr>
        <p:spPr>
          <a:xfrm>
            <a:off x="823960" y="1152804"/>
            <a:ext cx="1142633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AutoNum type="arabicPeriod"/>
            </a:pPr>
            <a:r>
              <a:rPr lang="zh-TW" altLang="en-US" sz="2400" dirty="0"/>
              <a:t>很多時候，很多</a:t>
            </a:r>
            <a:r>
              <a:rPr lang="zh-HK" altLang="en-US" sz="2400" dirty="0"/>
              <a:t>資料中</a:t>
            </a:r>
            <a:r>
              <a:rPr lang="zh-TW" altLang="en-US" sz="2400" dirty="0"/>
              <a:t>隱藏有一定的規律 </a:t>
            </a:r>
            <a:r>
              <a:rPr lang="en-US" altLang="zh-TW" sz="2400" dirty="0"/>
              <a:t>(</a:t>
            </a:r>
            <a:r>
              <a:rPr lang="en-US" altLang="zh-TW" sz="2400" dirty="0">
                <a:ea typeface="Heiti SC Medium" pitchFamily="2" charset="-128"/>
              </a:rPr>
              <a:t>Pattern)</a:t>
            </a:r>
          </a:p>
          <a:p>
            <a:pPr marL="914400" indent="-914400">
              <a:buAutoNum type="arabicPeriod" startAt="2"/>
            </a:pPr>
            <a:r>
              <a:rPr lang="zh-TW" altLang="en-US" sz="2400" dirty="0"/>
              <a:t>機器學習，就是讓電腦自動從大量的資料中學習 </a:t>
            </a:r>
            <a:r>
              <a:rPr lang="en-US" altLang="zh-TW" sz="2400" dirty="0">
                <a:ea typeface="Heiti SC Medium" pitchFamily="2" charset="-128"/>
              </a:rPr>
              <a:t>(Training)</a:t>
            </a:r>
            <a:r>
              <a:rPr lang="zh-TW" altLang="en-US" sz="2400" dirty="0"/>
              <a:t>，找出這些規律。</a:t>
            </a:r>
            <a:endParaRPr lang="en-US" altLang="zh-TW" sz="2400" dirty="0">
              <a:ea typeface="Heiti SC Medium" pitchFamily="2" charset="-128"/>
            </a:endParaRPr>
          </a:p>
          <a:p>
            <a:pPr marL="914400" indent="-914400">
              <a:buAutoNum type="arabicPeriod" startAt="3"/>
            </a:pPr>
            <a:r>
              <a:rPr lang="zh-TW" altLang="en-US" sz="2400" dirty="0"/>
              <a:t>訓練的結果，就是</a:t>
            </a:r>
            <a:r>
              <a:rPr lang="en-US" altLang="zh-TW" sz="2400" dirty="0">
                <a:ea typeface="Heiti SC Medium" pitchFamily="2" charset="-128"/>
              </a:rPr>
              <a:t>Model</a:t>
            </a:r>
            <a:r>
              <a:rPr lang="zh-TW" altLang="en-US" sz="2400" dirty="0"/>
              <a:t>。</a:t>
            </a:r>
            <a:endParaRPr lang="en-US" altLang="zh-TW" sz="2400" dirty="0">
              <a:ea typeface="Heiti SC Medium" pitchFamily="2" charset="-128"/>
            </a:endParaRPr>
          </a:p>
          <a:p>
            <a:pPr marL="914400" indent="-914400">
              <a:buAutoNum type="arabicPeriod" startAt="3"/>
            </a:pPr>
            <a:r>
              <a:rPr lang="en-US" altLang="zh-TW" sz="2400" dirty="0">
                <a:ea typeface="Heiti SC Medium" pitchFamily="2" charset="-128"/>
              </a:rPr>
              <a:t>Model </a:t>
            </a:r>
            <a:r>
              <a:rPr lang="zh-TW" altLang="en-US" sz="2400" dirty="0"/>
              <a:t>經過測試</a:t>
            </a:r>
            <a:r>
              <a:rPr lang="en-US" altLang="zh-TW" sz="2400" dirty="0"/>
              <a:t> (Testing)</a:t>
            </a:r>
            <a:r>
              <a:rPr lang="zh-TW" altLang="en-US" sz="2400" dirty="0"/>
              <a:t>後</a:t>
            </a:r>
            <a:r>
              <a:rPr lang="en-US" altLang="zh-TW" sz="2400" dirty="0"/>
              <a:t>, </a:t>
            </a:r>
            <a:r>
              <a:rPr lang="zh-TW" altLang="en-US" sz="2400" dirty="0"/>
              <a:t>就可以讓電腦用來自己做判斷了 </a:t>
            </a:r>
            <a:r>
              <a:rPr lang="en-US" altLang="zh-TW" sz="2400" dirty="0"/>
              <a:t>(Prediction)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br>
              <a:rPr lang="en-US" altLang="zh-HK" sz="4800" dirty="0">
                <a:latin typeface="Heiti SC Medium" pitchFamily="2" charset="-128"/>
                <a:ea typeface="Heiti SC Medium" pitchFamily="2" charset="-128"/>
              </a:rPr>
            </a:br>
            <a:endParaRPr lang="en-US" altLang="zh-HK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94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3574768" y="378641"/>
            <a:ext cx="5055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Workshop </a:t>
            </a:r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網頁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36E541A-6E00-EA43-8056-D3E261C992D7}"/>
              </a:ext>
            </a:extLst>
          </p:cNvPr>
          <p:cNvSpPr txBox="1"/>
          <p:nvPr/>
        </p:nvSpPr>
        <p:spPr>
          <a:xfrm>
            <a:off x="678609" y="2945073"/>
            <a:ext cx="10628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HK" sz="4800" dirty="0">
                <a:latin typeface="Heiti SC Medium" pitchFamily="2" charset="-128"/>
                <a:ea typeface="Heiti SC Medium" pitchFamily="2" charset="-128"/>
              </a:rPr>
              <a:t>https://cs.hsu.edu.</a:t>
            </a:r>
            <a:r>
              <a:rPr lang="en-GB" altLang="zh-HK" sz="4800">
                <a:latin typeface="Heiti SC Medium" pitchFamily="2" charset="-128"/>
                <a:ea typeface="Heiti SC Medium" pitchFamily="2" charset="-128"/>
              </a:rPr>
              <a:t>hk/en/workshop</a:t>
            </a:r>
            <a:r>
              <a:rPr lang="en-GB" altLang="zh-HK" sz="4800" dirty="0">
                <a:latin typeface="Heiti SC Medium" pitchFamily="2" charset="-128"/>
                <a:ea typeface="Heiti SC Medium" pitchFamily="2" charset="-128"/>
              </a:rPr>
              <a:t>/</a:t>
            </a:r>
            <a:endParaRPr lang="zh-HK" altLang="en-US" sz="48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33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2299238" y="219226"/>
            <a:ext cx="6668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latin typeface="Heiti SC Medium" pitchFamily="2" charset="-128"/>
                <a:ea typeface="Heiti SC Medium" pitchFamily="2" charset="-128"/>
              </a:rPr>
              <a:t>看看你知道了多少</a:t>
            </a:r>
            <a:endParaRPr lang="zh-CN" altLang="en-US" sz="5400" b="1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059C8F-346F-A3BF-9410-67BD20CBF0FB}"/>
              </a:ext>
            </a:extLst>
          </p:cNvPr>
          <p:cNvSpPr txBox="1"/>
          <p:nvPr/>
        </p:nvSpPr>
        <p:spPr>
          <a:xfrm>
            <a:off x="1341120" y="136758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HK" sz="3600" dirty="0"/>
              <a:t>https://kahoot.it/</a:t>
            </a:r>
            <a:endParaRPr lang="zh-HK" alt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DC19B6-9F48-690E-C7B1-8DF77524CC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521" y="1461224"/>
            <a:ext cx="3703012" cy="3479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81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3574768" y="378641"/>
            <a:ext cx="5055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就讓我們試一試</a:t>
            </a:r>
            <a:r>
              <a:rPr lang="zh-TW" altLang="en-US" sz="5400" b="1" dirty="0">
                <a:latin typeface="Heiti SC Medium" pitchFamily="2" charset="-128"/>
                <a:ea typeface="Heiti SC Medium" pitchFamily="2" charset="-128"/>
              </a:rPr>
              <a:t>機器學習</a:t>
            </a:r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吧</a:t>
            </a:r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!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36E541A-6E00-EA43-8056-D3E261C992D7}"/>
              </a:ext>
            </a:extLst>
          </p:cNvPr>
          <p:cNvSpPr txBox="1"/>
          <p:nvPr/>
        </p:nvSpPr>
        <p:spPr>
          <a:xfrm>
            <a:off x="678609" y="2945073"/>
            <a:ext cx="9987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HK" sz="4800" dirty="0">
                <a:latin typeface="Heiti SC Medium" pitchFamily="2" charset="-128"/>
                <a:ea typeface="Heiti SC Medium" pitchFamily="2" charset="-128"/>
              </a:rPr>
              <a:t>https://cs.hsu.edu.hk/workshop/</a:t>
            </a:r>
            <a:endParaRPr lang="zh-HK" altLang="en-US" sz="48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54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uebingen_VanGogh">
            <a:extLst>
              <a:ext uri="{FF2B5EF4-FFF2-40B4-BE49-F238E27FC236}">
                <a16:creationId xmlns:a16="http://schemas.microsoft.com/office/drawing/2014/main" id="{08E4E81F-7E28-8A1E-B916-8242522A7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995" y="1336251"/>
            <a:ext cx="2795633" cy="229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1400734" y="460239"/>
            <a:ext cx="8750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喜歡繪畫藝術嗎</a:t>
            </a:r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?</a:t>
            </a:r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 是誰畫的</a:t>
            </a:r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BFD155-6465-8349-F4EA-EA7DC5077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901" y="3587589"/>
            <a:ext cx="3485059" cy="229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I Art in the style of Vincent Van Gogh - Digital and AI Art">
            <a:extLst>
              <a:ext uri="{FF2B5EF4-FFF2-40B4-BE49-F238E27FC236}">
                <a16:creationId xmlns:a16="http://schemas.microsoft.com/office/drawing/2014/main" id="{B90E1904-4C71-6BAD-26A0-13A8FE421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900" y="1413372"/>
            <a:ext cx="3485059" cy="21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ncent van Gogh | Biography, Art, &amp; Facts | Britannica">
            <a:extLst>
              <a:ext uri="{FF2B5EF4-FFF2-40B4-BE49-F238E27FC236}">
                <a16:creationId xmlns:a16="http://schemas.microsoft.com/office/drawing/2014/main" id="{FDB41C71-377F-A262-9057-3347A211B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995" y="3688236"/>
            <a:ext cx="2795633" cy="22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211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3089575" y="348272"/>
            <a:ext cx="5042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喜歡漫畫嗎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" name="文本框 44">
            <a:extLst>
              <a:ext uri="{FF2B5EF4-FFF2-40B4-BE49-F238E27FC236}">
                <a16:creationId xmlns:a16="http://schemas.microsoft.com/office/drawing/2014/main" id="{48B86A85-491F-1A1D-B692-B5500488CFEE}"/>
              </a:ext>
            </a:extLst>
          </p:cNvPr>
          <p:cNvSpPr txBox="1"/>
          <p:nvPr/>
        </p:nvSpPr>
        <p:spPr>
          <a:xfrm>
            <a:off x="522752" y="4218951"/>
            <a:ext cx="2851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(A)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1026" name="Picture 2" descr="Doraemon style. A girl in the foreground with short hair and big eyes, looking at a robot from the future and feeling amazed. Background is a suburban area in Japan">
            <a:extLst>
              <a:ext uri="{FF2B5EF4-FFF2-40B4-BE49-F238E27FC236}">
                <a16:creationId xmlns:a16="http://schemas.microsoft.com/office/drawing/2014/main" id="{08A91BED-D849-CB47-5ACB-EFEE9729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766" y="1436676"/>
            <a:ext cx="2537197" cy="25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F6FA9A-4D47-5FF5-DF90-FDC0FC9887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6" y="1427860"/>
            <a:ext cx="2546013" cy="2546013"/>
          </a:xfrm>
          <a:prstGeom prst="rect">
            <a:avLst/>
          </a:prstGeom>
        </p:spPr>
      </p:pic>
      <p:sp>
        <p:nvSpPr>
          <p:cNvPr id="3" name="文本框 44">
            <a:extLst>
              <a:ext uri="{FF2B5EF4-FFF2-40B4-BE49-F238E27FC236}">
                <a16:creationId xmlns:a16="http://schemas.microsoft.com/office/drawing/2014/main" id="{7955F0DD-CB68-D4FD-B45E-CDA8838D0606}"/>
              </a:ext>
            </a:extLst>
          </p:cNvPr>
          <p:cNvSpPr txBox="1"/>
          <p:nvPr/>
        </p:nvSpPr>
        <p:spPr>
          <a:xfrm>
            <a:off x="3668963" y="4263659"/>
            <a:ext cx="2851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(B)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4" name="文本框 44">
            <a:extLst>
              <a:ext uri="{FF2B5EF4-FFF2-40B4-BE49-F238E27FC236}">
                <a16:creationId xmlns:a16="http://schemas.microsoft.com/office/drawing/2014/main" id="{A239E656-B89C-FD8B-B39B-ADF7CC446C69}"/>
              </a:ext>
            </a:extLst>
          </p:cNvPr>
          <p:cNvSpPr txBox="1"/>
          <p:nvPr/>
        </p:nvSpPr>
        <p:spPr>
          <a:xfrm>
            <a:off x="7097261" y="4263659"/>
            <a:ext cx="3559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latin typeface="Heiti SC Medium" pitchFamily="2" charset="-128"/>
                <a:ea typeface="Heiti SC Medium" pitchFamily="2" charset="-128"/>
              </a:rPr>
              <a:t>(C)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0E5261-93D5-FD9F-26DF-505F8A9D41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758" y="1364767"/>
            <a:ext cx="2632094" cy="26091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42DA38-0F56-009E-B9ED-43431E842681}"/>
              </a:ext>
            </a:extLst>
          </p:cNvPr>
          <p:cNvSpPr txBox="1"/>
          <p:nvPr/>
        </p:nvSpPr>
        <p:spPr>
          <a:xfrm>
            <a:off x="4123051" y="5428584"/>
            <a:ext cx="37122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TW" sz="3200" dirty="0">
                <a:latin typeface="Heiti SC Medium" pitchFamily="2" charset="-128"/>
                <a:ea typeface="Heiti SC Medium" pitchFamily="2" charset="-128"/>
              </a:rPr>
              <a:t>AI</a:t>
            </a:r>
            <a:r>
              <a:rPr kumimoji="1" lang="zh-TW" altLang="en-US" sz="3200" dirty="0">
                <a:latin typeface="Heiti SC Medium" pitchFamily="2" charset="-128"/>
                <a:ea typeface="Heiti SC Medium" pitchFamily="2" charset="-128"/>
              </a:rPr>
              <a:t>還是人類作品</a:t>
            </a:r>
            <a:r>
              <a:rPr kumimoji="1" lang="en-US" altLang="zh-TW" sz="3200" dirty="0">
                <a:latin typeface="Heiti SC Medium" pitchFamily="2" charset="-128"/>
                <a:ea typeface="Heiti SC Medium" pitchFamily="2" charset="-128"/>
              </a:rPr>
              <a:t>?</a:t>
            </a:r>
            <a:endParaRPr kumimoji="1" lang="en-GB" altLang="zh-HK" sz="32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81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3336538" y="378641"/>
            <a:ext cx="5620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他是誰</a:t>
            </a:r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?</a:t>
            </a:r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 真還是假</a:t>
            </a:r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0A776-5CA0-E5F9-88D1-29C10114D5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29" y="1732019"/>
            <a:ext cx="5123538" cy="3317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86A27E-4E35-C451-60A2-264F5D418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089" y="1732019"/>
            <a:ext cx="4532397" cy="33177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890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3574767" y="378641"/>
            <a:ext cx="50424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他們是誰</a:t>
            </a:r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?</a:t>
            </a:r>
          </a:p>
          <a:p>
            <a:pPr algn="ctr"/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發生了甚麼事</a:t>
            </a:r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C7A39AC-F228-F84B-A30B-8A1F1D68AC91}"/>
              </a:ext>
            </a:extLst>
          </p:cNvPr>
          <p:cNvSpPr txBox="1"/>
          <p:nvPr/>
        </p:nvSpPr>
        <p:spPr>
          <a:xfrm>
            <a:off x="428060" y="5779916"/>
            <a:ext cx="78999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tabLst>
                <a:tab pos="5648325" algn="l"/>
              </a:tabLst>
            </a:pPr>
            <a:r>
              <a:rPr lang="en-US" altLang="zh-HK" sz="1000" b="1" u="sng" kern="100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新細明體" panose="02020500000000000000" pitchFamily="18" charset="-120"/>
                <a:hlinkClick r:id="rId4"/>
              </a:rPr>
              <a:t>https://www.chess.com/article/view/deep-blue-kasparov-chess</a:t>
            </a:r>
            <a:endParaRPr lang="zh-TW" altLang="zh-HK" sz="1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algn="just">
              <a:tabLst>
                <a:tab pos="5648325" algn="l"/>
              </a:tabLst>
            </a:pPr>
            <a:r>
              <a:rPr lang="en-US" altLang="zh-HK" sz="1000" b="1" u="sng" kern="100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新細明體" panose="02020500000000000000" pitchFamily="18" charset="-120"/>
                <a:hlinkClick r:id="rId5"/>
              </a:rPr>
              <a:t>https://www.theverge.com/2017/5/25/15689462/alphago-ke-jie-game-2-result-google-deepmind-china</a:t>
            </a:r>
            <a:endParaRPr lang="zh-TW" altLang="zh-HK" sz="1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endParaRPr kumimoji="1" lang="zh-HK" altLang="en-US" sz="14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2" name="Picture 1" descr="A picture containing text, table, desk&#10;&#10;Description automatically generated">
            <a:extLst>
              <a:ext uri="{FF2B5EF4-FFF2-40B4-BE49-F238E27FC236}">
                <a16:creationId xmlns:a16="http://schemas.microsoft.com/office/drawing/2014/main" id="{C606AA13-8146-9063-F50C-AA097A325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834" y="2145133"/>
            <a:ext cx="3913116" cy="257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âalphagoâçå¾çæç´¢ç»æ">
            <a:extLst>
              <a:ext uri="{FF2B5EF4-FFF2-40B4-BE49-F238E27FC236}">
                <a16:creationId xmlns:a16="http://schemas.microsoft.com/office/drawing/2014/main" id="{53EDF334-666C-5CDF-9835-03883F3AB90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8037" y="2112966"/>
            <a:ext cx="3688320" cy="263206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95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3337700" y="302447"/>
            <a:ext cx="5042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喜歡「唐詩」嗎</a:t>
            </a:r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2B482-624E-6F24-02C5-9929F80B03F1}"/>
              </a:ext>
            </a:extLst>
          </p:cNvPr>
          <p:cNvSpPr txBox="1"/>
          <p:nvPr/>
        </p:nvSpPr>
        <p:spPr>
          <a:xfrm>
            <a:off x="5223515" y="1486879"/>
            <a:ext cx="2954655" cy="44615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en-US" altLang="zh-TW" sz="3600" b="0" i="0" dirty="0">
              <a:solidFill>
                <a:srgbClr val="050E17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050E1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瑤草寒不死，</a:t>
            </a:r>
            <a:endParaRPr lang="en-US" altLang="zh-TW" sz="3600" dirty="0">
              <a:solidFill>
                <a:srgbClr val="050E1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050E1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移植滄江濱。</a:t>
            </a:r>
            <a:endParaRPr lang="en-US" altLang="zh-TW" sz="3600" dirty="0">
              <a:solidFill>
                <a:srgbClr val="050E1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050E1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東風灑雨露，</a:t>
            </a:r>
            <a:endParaRPr lang="en-US" altLang="zh-TW" sz="3600" dirty="0">
              <a:solidFill>
                <a:srgbClr val="050E1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050E1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會入天地春。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6857A61-5B23-BF05-5DA5-57404249D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362" y="1385279"/>
            <a:ext cx="2666671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5D75E-A524-CF79-7E65-2FE487D6DACB}"/>
              </a:ext>
            </a:extLst>
          </p:cNvPr>
          <p:cNvSpPr txBox="1"/>
          <p:nvPr/>
        </p:nvSpPr>
        <p:spPr>
          <a:xfrm>
            <a:off x="565330" y="1546578"/>
            <a:ext cx="2400657" cy="44615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b="0" i="0" dirty="0">
                <a:solidFill>
                  <a:srgbClr val="050E17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烈日高懸天地間，</a:t>
            </a:r>
          </a:p>
          <a:p>
            <a:r>
              <a:rPr lang="zh-TW" altLang="en-US" sz="3600" b="0" i="0" dirty="0">
                <a:solidFill>
                  <a:srgbClr val="050E17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萬物焦枯盡悲哀。</a:t>
            </a:r>
          </a:p>
          <a:p>
            <a:r>
              <a:rPr lang="zh-TW" altLang="en-US" sz="3600" b="0" i="0" dirty="0">
                <a:solidFill>
                  <a:srgbClr val="050E17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燥熱炎夏人煎熬，</a:t>
            </a:r>
          </a:p>
          <a:p>
            <a:r>
              <a:rPr lang="zh-TW" altLang="en-US" sz="3600" b="0" i="0" dirty="0">
                <a:solidFill>
                  <a:srgbClr val="050E17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烈陽當空日色妝。 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100" name="Picture 4" descr="重阳中国风装饰分层素材-中国风传统素材-素彩网">
            <a:extLst>
              <a:ext uri="{FF2B5EF4-FFF2-40B4-BE49-F238E27FC236}">
                <a16:creationId xmlns:a16="http://schemas.microsoft.com/office/drawing/2014/main" id="{A0AB5F12-BCBD-98BE-5C52-9DD9256C7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501" y="1592118"/>
            <a:ext cx="22479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027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2645216" y="119011"/>
            <a:ext cx="6539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更多</a:t>
            </a:r>
            <a:r>
              <a:rPr lang="zh-HK" altLang="en-US" sz="5400" dirty="0">
                <a:latin typeface="Heiti SC Medium" pitchFamily="2" charset="-128"/>
                <a:ea typeface="Heiti SC Medium" pitchFamily="2" charset="-128"/>
              </a:rPr>
              <a:t>人工智能的例子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6151" name="Picture 3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9590121-DADA-D024-4E53-3D6853819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97788" y="901700"/>
            <a:ext cx="1946275" cy="13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34" descr="A picture containing text&#10;&#10;Description automatically generated">
            <a:extLst>
              <a:ext uri="{FF2B5EF4-FFF2-40B4-BE49-F238E27FC236}">
                <a16:creationId xmlns:a16="http://schemas.microsoft.com/office/drawing/2014/main" id="{88286ED0-36BC-9A22-79C6-07C0AD18E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6793" y="1619072"/>
            <a:ext cx="2676525" cy="19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33">
            <a:extLst>
              <a:ext uri="{FF2B5EF4-FFF2-40B4-BE49-F238E27FC236}">
                <a16:creationId xmlns:a16="http://schemas.microsoft.com/office/drawing/2014/main" id="{9EE3F146-09A2-404A-3A0D-BF3F183F5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42" y="1484842"/>
            <a:ext cx="2676525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29" descr="A person standing next to a sign&#10;&#10;Description automatically generated with low confidence">
            <a:extLst>
              <a:ext uri="{FF2B5EF4-FFF2-40B4-BE49-F238E27FC236}">
                <a16:creationId xmlns:a16="http://schemas.microsoft.com/office/drawing/2014/main" id="{1427097D-CF28-BF36-7E27-61E841306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2" y="3629124"/>
            <a:ext cx="22796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304638B-A048-2B55-65C0-41ECF6732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8697" y="3925860"/>
            <a:ext cx="2398713" cy="15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6">
            <a:extLst>
              <a:ext uri="{FF2B5EF4-FFF2-40B4-BE49-F238E27FC236}">
                <a16:creationId xmlns:a16="http://schemas.microsoft.com/office/drawing/2014/main" id="{4609AB93-89DD-2F67-181D-0A884B804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763" y="2249789"/>
            <a:ext cx="2397125" cy="336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HK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Facial recognition</a:t>
            </a:r>
            <a:endParaRPr kumimoji="0" lang="en-US" altLang="zh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5A7015FB-D476-1874-4787-B9DB86178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8220" y="2249789"/>
            <a:ext cx="2397125" cy="336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HK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9"/>
              </a:rPr>
              <a:t>Quick Draw with Google</a:t>
            </a:r>
            <a:endParaRPr kumimoji="0" lang="en-US" altLang="zh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30">
            <a:extLst>
              <a:ext uri="{FF2B5EF4-FFF2-40B4-BE49-F238E27FC236}">
                <a16:creationId xmlns:a16="http://schemas.microsoft.com/office/drawing/2014/main" id="{B688116E-9928-495F-A8C7-9C3AF0E23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763" y="4199830"/>
            <a:ext cx="2397125" cy="336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HK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Pay by your Face</a:t>
            </a:r>
            <a:endParaRPr kumimoji="0" lang="en-US" altLang="zh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31">
            <a:extLst>
              <a:ext uri="{FF2B5EF4-FFF2-40B4-BE49-F238E27FC236}">
                <a16:creationId xmlns:a16="http://schemas.microsoft.com/office/drawing/2014/main" id="{876A7042-34D5-0D4C-0284-D56CD96C4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8219" y="4271662"/>
            <a:ext cx="2397125" cy="336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HK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10"/>
              </a:rPr>
              <a:t>Google Duplex</a:t>
            </a:r>
            <a:endParaRPr kumimoji="0" lang="en-US" altLang="zh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D356869D-20D6-5584-B89D-0D3EBED76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4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1525" algn="l"/>
              </a:tabLst>
            </a:pPr>
            <a:r>
              <a:rPr kumimoji="0" lang="en-GB" altLang="zh-TW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  </a:t>
            </a:r>
            <a:endParaRPr kumimoji="0" lang="en-GB" altLang="zh-TW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1525" algn="l"/>
              </a:tabLst>
            </a:pPr>
            <a:endParaRPr kumimoji="0" lang="en-GB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77D8F7F3-250D-2B5C-E54E-1423369D7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zh-TW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kumimoji="0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976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2826191" y="362280"/>
            <a:ext cx="6539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更多</a:t>
            </a:r>
            <a:r>
              <a:rPr lang="zh-HK" altLang="en-US" sz="5400" dirty="0">
                <a:latin typeface="Heiti SC Medium" pitchFamily="2" charset="-128"/>
                <a:ea typeface="Heiti SC Medium" pitchFamily="2" charset="-128"/>
              </a:rPr>
              <a:t>人工智能的例子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36E541A-6E00-EA43-8056-D3E261C992D7}"/>
              </a:ext>
            </a:extLst>
          </p:cNvPr>
          <p:cNvSpPr txBox="1"/>
          <p:nvPr/>
        </p:nvSpPr>
        <p:spPr>
          <a:xfrm>
            <a:off x="433296" y="1482683"/>
            <a:ext cx="10134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5400" dirty="0">
                <a:latin typeface="Heiti SC Medium" pitchFamily="2" charset="-128"/>
                <a:ea typeface="Heiti SC Medium" pitchFamily="2" charset="-128"/>
              </a:rPr>
              <a:t>Siri</a:t>
            </a:r>
            <a:endParaRPr lang="zh-HK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4" name="圖片 3" descr="一張含有 相片, 行動電話, 手機, 坐 的圖片&#10;&#10;自動產生的描述">
            <a:extLst>
              <a:ext uri="{FF2B5EF4-FFF2-40B4-BE49-F238E27FC236}">
                <a16:creationId xmlns:a16="http://schemas.microsoft.com/office/drawing/2014/main" id="{AB0FBA9E-5E73-D243-AD80-1B336E0464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071"/>
          <a:stretch/>
        </p:blipFill>
        <p:spPr>
          <a:xfrm>
            <a:off x="1925264" y="1314934"/>
            <a:ext cx="1977939" cy="2836734"/>
          </a:xfrm>
          <a:prstGeom prst="rect">
            <a:avLst/>
          </a:prstGeom>
        </p:spPr>
      </p:pic>
      <p:pic>
        <p:nvPicPr>
          <p:cNvPr id="3" name="圖片 5" descr="一張含有 路面, 汽車, 室外, 白色 的圖片&#10;&#10;自動產生的描述">
            <a:extLst>
              <a:ext uri="{FF2B5EF4-FFF2-40B4-BE49-F238E27FC236}">
                <a16:creationId xmlns:a16="http://schemas.microsoft.com/office/drawing/2014/main" id="{FC3C041B-3CF1-7AC7-C48B-E6CF1D8C37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824" y="1580408"/>
            <a:ext cx="2791791" cy="1848592"/>
          </a:xfrm>
          <a:prstGeom prst="rect">
            <a:avLst/>
          </a:prstGeom>
        </p:spPr>
      </p:pic>
      <p:sp>
        <p:nvSpPr>
          <p:cNvPr id="6" name="文字方塊 1">
            <a:extLst>
              <a:ext uri="{FF2B5EF4-FFF2-40B4-BE49-F238E27FC236}">
                <a16:creationId xmlns:a16="http://schemas.microsoft.com/office/drawing/2014/main" id="{CBFDFC04-AFF7-A6DE-8261-E214B0144C0B}"/>
              </a:ext>
            </a:extLst>
          </p:cNvPr>
          <p:cNvSpPr txBox="1"/>
          <p:nvPr/>
        </p:nvSpPr>
        <p:spPr>
          <a:xfrm>
            <a:off x="5105102" y="185837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600" dirty="0"/>
              <a:t>自動駕駛汽車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7182A037-2FDC-2878-78C0-773D4C190B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105" y="3135329"/>
            <a:ext cx="1977939" cy="36082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字方塊 1">
            <a:extLst>
              <a:ext uri="{FF2B5EF4-FFF2-40B4-BE49-F238E27FC236}">
                <a16:creationId xmlns:a16="http://schemas.microsoft.com/office/drawing/2014/main" id="{2F310E94-1A24-5C24-6A0A-02B080026DF8}"/>
              </a:ext>
            </a:extLst>
          </p:cNvPr>
          <p:cNvSpPr txBox="1"/>
          <p:nvPr/>
        </p:nvSpPr>
        <p:spPr>
          <a:xfrm>
            <a:off x="7086896" y="4254512"/>
            <a:ext cx="4743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甚至</a:t>
            </a:r>
            <a:r>
              <a:rPr lang="en-US" altLang="zh-TW" sz="3600" dirty="0"/>
              <a:t>,</a:t>
            </a:r>
            <a:r>
              <a:rPr lang="zh-TW" altLang="en-US" sz="3600" dirty="0"/>
              <a:t> 日常的即時</a:t>
            </a:r>
            <a:endParaRPr lang="en-US" altLang="zh-TW" sz="3600" dirty="0"/>
          </a:p>
          <a:p>
            <a:r>
              <a:rPr lang="zh-TW" altLang="en-US" sz="3600" dirty="0"/>
              <a:t>天氣預報</a:t>
            </a:r>
            <a:endParaRPr lang="zh-HK" altLang="en-US" sz="3600" dirty="0"/>
          </a:p>
        </p:txBody>
      </p:sp>
      <p:pic>
        <p:nvPicPr>
          <p:cNvPr id="3074" name="Picture 2" descr="OpenAI：很快推出「ChatGPT企業版」、已開放用戶禁用聊天紀錄| 動區動趨-最具影響力的區塊鏈新聞媒體">
            <a:extLst>
              <a:ext uri="{FF2B5EF4-FFF2-40B4-BE49-F238E27FC236}">
                <a16:creationId xmlns:a16="http://schemas.microsoft.com/office/drawing/2014/main" id="{23D39340-A8F8-1226-331D-2693572A6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7" y="493943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1">
            <a:extLst>
              <a:ext uri="{FF2B5EF4-FFF2-40B4-BE49-F238E27FC236}">
                <a16:creationId xmlns:a16="http://schemas.microsoft.com/office/drawing/2014/main" id="{122FC314-1499-7B83-EF43-8D820A194CBB}"/>
              </a:ext>
            </a:extLst>
          </p:cNvPr>
          <p:cNvSpPr txBox="1"/>
          <p:nvPr/>
        </p:nvSpPr>
        <p:spPr>
          <a:xfrm>
            <a:off x="433296" y="4254512"/>
            <a:ext cx="457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err="1">
                <a:latin typeface="Heiti SC Medium" pitchFamily="2" charset="-128"/>
                <a:ea typeface="Heiti SC Medium" pitchFamily="2" charset="-128"/>
              </a:rPr>
              <a:t>ChatGPT3.5</a:t>
            </a:r>
            <a:r>
              <a:rPr lang="en-US" altLang="zh-HK" sz="3600" dirty="0">
                <a:latin typeface="Heiti SC Medium" pitchFamily="2" charset="-128"/>
                <a:ea typeface="Heiti SC Medium" pitchFamily="2" charset="-128"/>
              </a:rPr>
              <a:t> /</a:t>
            </a:r>
            <a:r>
              <a:rPr lang="en-US" altLang="zh-HK" sz="3600" dirty="0" err="1">
                <a:latin typeface="Heiti SC Medium" pitchFamily="2" charset="-128"/>
                <a:ea typeface="Heiti SC Medium" pitchFamily="2" charset="-128"/>
              </a:rPr>
              <a:t>GPT4</a:t>
            </a:r>
            <a:endParaRPr lang="zh-HK" altLang="en-US" sz="36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heme/theme1.xml><?xml version="1.0" encoding="utf-8"?>
<a:theme xmlns:a="http://schemas.openxmlformats.org/drawingml/2006/main" name="Office 主题​​">
  <a:themeElements>
    <a:clrScheme name="自定义 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8F90"/>
      </a:accent1>
      <a:accent2>
        <a:srgbClr val="AEC86D"/>
      </a:accent2>
      <a:accent3>
        <a:srgbClr val="ECC261"/>
      </a:accent3>
      <a:accent4>
        <a:srgbClr val="82C3C3"/>
      </a:accent4>
      <a:accent5>
        <a:srgbClr val="E38F90"/>
      </a:accent5>
      <a:accent6>
        <a:srgbClr val="AEC86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739</Words>
  <Application>Microsoft Office PowerPoint</Application>
  <PresentationFormat>Widescreen</PresentationFormat>
  <Paragraphs>118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-apple-system</vt:lpstr>
      <vt:lpstr>等线</vt:lpstr>
      <vt:lpstr>Heiti SC Medium</vt:lpstr>
      <vt:lpstr>Source Han Sans TC</vt:lpstr>
      <vt:lpstr>微軟正黑體</vt:lpstr>
      <vt:lpstr>標楷體</vt:lpstr>
      <vt:lpstr>Arial</vt:lpstr>
      <vt:lpstr>Calibri</vt:lpstr>
      <vt:lpstr>Times New Roman</vt:lpstr>
      <vt:lpstr>Verdana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CHAN, Tse Tin</dc:creator>
  <cp:lastModifiedBy>Chi Kong CHAN (COM)</cp:lastModifiedBy>
  <cp:revision>208</cp:revision>
  <dcterms:created xsi:type="dcterms:W3CDTF">2019-10-09T06:31:26Z</dcterms:created>
  <dcterms:modified xsi:type="dcterms:W3CDTF">2024-11-16T03:04:31Z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f47c9fc-b882-441b-a296-0591a76080ea_Enabled">
    <vt:lpwstr>true</vt:lpwstr>
  </property>
  <property fmtid="{D5CDD505-2E9C-101B-9397-08002B2CF9AE}" pid="3" name="MSIP_Label_bf47c9fc-b882-441b-a296-0591a76080ea_SetDate">
    <vt:lpwstr>2022-11-17T16:11:49Z</vt:lpwstr>
  </property>
  <property fmtid="{D5CDD505-2E9C-101B-9397-08002B2CF9AE}" pid="4" name="MSIP_Label_bf47c9fc-b882-441b-a296-0591a76080ea_Method">
    <vt:lpwstr>Standard</vt:lpwstr>
  </property>
  <property fmtid="{D5CDD505-2E9C-101B-9397-08002B2CF9AE}" pid="5" name="MSIP_Label_bf47c9fc-b882-441b-a296-0591a76080ea_Name">
    <vt:lpwstr>Public</vt:lpwstr>
  </property>
  <property fmtid="{D5CDD505-2E9C-101B-9397-08002B2CF9AE}" pid="6" name="MSIP_Label_bf47c9fc-b882-441b-a296-0591a76080ea_SiteId">
    <vt:lpwstr>a5819553-432c-4f87-aa01-56da11acc555</vt:lpwstr>
  </property>
  <property fmtid="{D5CDD505-2E9C-101B-9397-08002B2CF9AE}" pid="7" name="MSIP_Label_bf47c9fc-b882-441b-a296-0591a76080ea_ActionId">
    <vt:lpwstr>637f4267-e8c5-45ee-ad6c-4255e414d751</vt:lpwstr>
  </property>
  <property fmtid="{D5CDD505-2E9C-101B-9397-08002B2CF9AE}" pid="8" name="MSIP_Label_bf47c9fc-b882-441b-a296-0591a76080ea_ContentBits">
    <vt:lpwstr>0</vt:lpwstr>
  </property>
</Properties>
</file>